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  <p:sldMasterId id="2147483713" r:id="rId2"/>
  </p:sldMasterIdLst>
  <p:notesMasterIdLst>
    <p:notesMasterId r:id="rId85"/>
  </p:notesMasterIdLst>
  <p:handoutMasterIdLst>
    <p:handoutMasterId r:id="rId86"/>
  </p:handoutMasterIdLst>
  <p:sldIdLst>
    <p:sldId id="628" r:id="rId3"/>
    <p:sldId id="583" r:id="rId4"/>
    <p:sldId id="644" r:id="rId5"/>
    <p:sldId id="652" r:id="rId6"/>
    <p:sldId id="649" r:id="rId7"/>
    <p:sldId id="678" r:id="rId8"/>
    <p:sldId id="669" r:id="rId9"/>
    <p:sldId id="650" r:id="rId10"/>
    <p:sldId id="651" r:id="rId11"/>
    <p:sldId id="602" r:id="rId12"/>
    <p:sldId id="672" r:id="rId13"/>
    <p:sldId id="674" r:id="rId14"/>
    <p:sldId id="677" r:id="rId15"/>
    <p:sldId id="653" r:id="rId16"/>
    <p:sldId id="675" r:id="rId17"/>
    <p:sldId id="625" r:id="rId18"/>
    <p:sldId id="673" r:id="rId19"/>
    <p:sldId id="676" r:id="rId20"/>
    <p:sldId id="654" r:id="rId21"/>
    <p:sldId id="655" r:id="rId22"/>
    <p:sldId id="656" r:id="rId23"/>
    <p:sldId id="657" r:id="rId24"/>
    <p:sldId id="646" r:id="rId25"/>
    <p:sldId id="603" r:id="rId26"/>
    <p:sldId id="627" r:id="rId27"/>
    <p:sldId id="647" r:id="rId28"/>
    <p:sldId id="648" r:id="rId29"/>
    <p:sldId id="663" r:id="rId30"/>
    <p:sldId id="664" r:id="rId31"/>
    <p:sldId id="665" r:id="rId32"/>
    <p:sldId id="582" r:id="rId33"/>
    <p:sldId id="645" r:id="rId34"/>
    <p:sldId id="626" r:id="rId35"/>
    <p:sldId id="570" r:id="rId36"/>
    <p:sldId id="668" r:id="rId37"/>
    <p:sldId id="608" r:id="rId38"/>
    <p:sldId id="610" r:id="rId39"/>
    <p:sldId id="671" r:id="rId40"/>
    <p:sldId id="611" r:id="rId41"/>
    <p:sldId id="612" r:id="rId42"/>
    <p:sldId id="614" r:id="rId43"/>
    <p:sldId id="616" r:id="rId44"/>
    <p:sldId id="572" r:id="rId45"/>
    <p:sldId id="623" r:id="rId46"/>
    <p:sldId id="659" r:id="rId47"/>
    <p:sldId id="660" r:id="rId48"/>
    <p:sldId id="661" r:id="rId49"/>
    <p:sldId id="662" r:id="rId50"/>
    <p:sldId id="670" r:id="rId51"/>
    <p:sldId id="555" r:id="rId52"/>
    <p:sldId id="566" r:id="rId53"/>
    <p:sldId id="567" r:id="rId54"/>
    <p:sldId id="568" r:id="rId55"/>
    <p:sldId id="658" r:id="rId56"/>
    <p:sldId id="591" r:id="rId57"/>
    <p:sldId id="584" r:id="rId58"/>
    <p:sldId id="620" r:id="rId59"/>
    <p:sldId id="636" r:id="rId60"/>
    <p:sldId id="619" r:id="rId61"/>
    <p:sldId id="637" r:id="rId62"/>
    <p:sldId id="621" r:id="rId63"/>
    <p:sldId id="622" r:id="rId64"/>
    <p:sldId id="638" r:id="rId65"/>
    <p:sldId id="573" r:id="rId66"/>
    <p:sldId id="639" r:id="rId67"/>
    <p:sldId id="640" r:id="rId68"/>
    <p:sldId id="641" r:id="rId69"/>
    <p:sldId id="642" r:id="rId70"/>
    <p:sldId id="643" r:id="rId71"/>
    <p:sldId id="624" r:id="rId72"/>
    <p:sldId id="587" r:id="rId73"/>
    <p:sldId id="590" r:id="rId74"/>
    <p:sldId id="588" r:id="rId75"/>
    <p:sldId id="589" r:id="rId76"/>
    <p:sldId id="586" r:id="rId77"/>
    <p:sldId id="597" r:id="rId78"/>
    <p:sldId id="596" r:id="rId79"/>
    <p:sldId id="598" r:id="rId80"/>
    <p:sldId id="618" r:id="rId81"/>
    <p:sldId id="635" r:id="rId82"/>
    <p:sldId id="667" r:id="rId83"/>
    <p:sldId id="666" r:id="rId84"/>
  </p:sldIdLst>
  <p:sldSz cx="9144000" cy="6858000" type="screen4x3"/>
  <p:notesSz cx="6881813" cy="9296400"/>
  <p:defaultTextStyle>
    <a:defPPr>
      <a:defRPr lang="en-US"/>
    </a:defPPr>
    <a:lvl1pPr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0000"/>
      </a:lnSpc>
      <a:spcBef>
        <a:spcPct val="20000"/>
      </a:spcBef>
      <a:spcAft>
        <a:spcPct val="0"/>
      </a:spcAft>
      <a:buClr>
        <a:schemeClr val="hlink"/>
      </a:buClr>
      <a:buSzPct val="110000"/>
      <a:buFont typeface="Wingdings" pitchFamily="2" charset="2"/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E1FFFF"/>
    <a:srgbClr val="33CC33"/>
    <a:srgbClr val="00FFFF"/>
    <a:srgbClr val="EFFDFF"/>
    <a:srgbClr val="FF9900"/>
    <a:srgbClr val="FFFFCC"/>
    <a:srgbClr val="FFFF66"/>
    <a:srgbClr val="66CC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32" autoAdjust="0"/>
    <p:restoredTop sz="95066" autoAdjust="0"/>
  </p:normalViewPr>
  <p:slideViewPr>
    <p:cSldViewPr snapToGrid="0" snapToObjects="1">
      <p:cViewPr varScale="1">
        <p:scale>
          <a:sx n="41" d="100"/>
          <a:sy n="41" d="100"/>
        </p:scale>
        <p:origin x="-451" y="-7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-2304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89BFED-B50D-4A1B-A5C0-C12ED417F585}" type="doc">
      <dgm:prSet loTypeId="urn:microsoft.com/office/officeart/2005/8/layout/radial5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FEF4393-9598-4F3D-B3E0-6AFD9099F833}">
      <dgm:prSet phldrT="[Text]"/>
      <dgm:spPr>
        <a:noFill/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36F8AFDE-A0E7-4F8B-A9E8-F102D789A7BE}" type="parTrans" cxnId="{FF54A8EA-364E-4259-B4A1-79EEFA6D832D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9CC9E724-BB45-431D-8894-986C0ACA7FCC}" type="sibTrans" cxnId="{FF54A8EA-364E-4259-B4A1-79EEFA6D832D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A7A2180E-8832-42BD-BA59-86A98F32A04A}">
      <dgm:prSet phldrT="[Text]" custT="1"/>
      <dgm:spPr>
        <a:solidFill>
          <a:srgbClr val="BF6F4F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Predictability</a:t>
          </a:r>
          <a:endParaRPr lang="en-US" sz="1300" b="1" dirty="0" smtClean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157C6A9-C21F-4348-9B09-560236D60C9D}" type="parTrans" cxnId="{29DC0731-62DE-449A-BE2F-A843FD83BABA}">
      <dgm:prSet/>
      <dgm:spPr>
        <a:solidFill>
          <a:srgbClr val="BF6F4F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2429199-81D4-42DE-AACB-453837214426}" type="sibTrans" cxnId="{29DC0731-62DE-449A-BE2F-A843FD83BABA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321A328B-933C-4B10-946A-F3D80D1076D2}">
      <dgm:prSet phldrT="[Text]" custT="1"/>
      <dgm:spPr>
        <a:solidFill>
          <a:srgbClr val="B5BC57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3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Latency</a:t>
          </a:r>
          <a:endParaRPr lang="en-US" sz="13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382A64E1-F57C-4607-B7C8-101C0DFC14DA}" type="parTrans" cxnId="{C6C6EBAD-5F3D-4F65-A129-20101FA6DB7C}">
      <dgm:prSet/>
      <dgm:spPr>
        <a:solidFill>
          <a:srgbClr val="B5BC57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4A2EA1C6-93C5-4DAC-9731-05AD12DD2E3A}" type="sibTrans" cxnId="{C6C6EBAD-5F3D-4F65-A129-20101FA6DB7C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F92D6845-982B-4648-8D6F-3B8E86AFB3CA}">
      <dgm:prSet custT="1"/>
      <dgm:spPr>
        <a:solidFill>
          <a:srgbClr val="98C3C2"/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Modularity</a:t>
          </a:r>
          <a:endParaRPr lang="en-US" sz="13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A65836C-F922-4651-A8E9-172284C55330}" type="parTrans" cxnId="{9EF86C59-AFCB-482B-9B78-4B30DA0BE5EA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D7073CCE-1BD6-4AFE-A7B6-9259B9044DF2}" type="sibTrans" cxnId="{9EF86C59-AFCB-482B-9B78-4B30DA0BE5EA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4B93C72B-E84C-48F4-BBF4-D15B6805D9FB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Reusability</a:t>
          </a:r>
          <a:endParaRPr lang="en-US" sz="12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00CCD6D-9F78-4599-A439-1F7E7DA7FDCE}" type="parTrans" cxnId="{4BBEEECB-B931-465E-A9DB-EB66F776DD37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C183734-D08E-4522-B621-B1D637431D41}" type="sibTrans" cxnId="{4BBEEECB-B931-465E-A9DB-EB66F776DD37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E4EEC9C2-4192-4416-8788-982B3C1756E2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4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Flexibility &amp; Extensibility</a:t>
          </a:r>
          <a:endParaRPr lang="en-US" sz="14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14078DFE-F9D9-4B59-BBA0-0B86FEE4A6ED}" type="parTrans" cxnId="{8684F658-7B2C-4D87-BA1F-285DE0F2BDAC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56E89D25-6476-4A30-8137-198174883B8C}" type="sibTrans" cxnId="{8684F658-7B2C-4D87-BA1F-285DE0F2BDAC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0D850977-9ACD-4DCB-87B2-E257D06E31AF}">
      <dgm:prSet custT="1"/>
      <dgm:spPr>
        <a:solidFill>
          <a:srgbClr val="00C5C0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sz="2000" b="1" dirty="0" smtClean="0">
            <a:solidFill>
              <a:schemeClr val="bg1"/>
            </a:solidFill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84448BF1-EBF4-4F5B-999A-6BA510BD8AC3}" type="sibTrans" cxnId="{7041464A-D020-4551-926B-5CD825852B95}">
      <dgm:prSet/>
      <dgm:spPr/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F3C79FBA-B7AE-49D2-A7E8-3BC5349033C6}" type="parTrans" cxnId="{7041464A-D020-4551-926B-5CD825852B95}">
      <dgm:prSet/>
      <dgm:spPr>
        <a:solidFill>
          <a:srgbClr val="00C5C0">
            <a:alpha val="50196"/>
          </a:srgbClr>
        </a:solidFill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 b="1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1EC8CDF0-4F81-4F76-A46B-85606A93F7B4}">
      <dgm:prSet custT="1"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r>
            <a: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rPr>
            <a:t>…</a:t>
          </a:r>
          <a:endParaRPr lang="en-US" sz="1200" b="1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19D01ED5-8352-4F3D-8149-A518AC14F30A}" type="parTrans" cxnId="{06513599-CCD5-421B-ADCB-5B92F68119F8}">
      <dgm:prSet/>
      <dgm:spPr>
        <a:scene3d>
          <a:camera prst="orthographicFront"/>
          <a:lightRig rig="threePt" dir="t"/>
        </a:scene3d>
        <a:sp3d>
          <a:bevelT/>
        </a:sp3d>
      </dgm:spPr>
      <dgm:t>
        <a:bodyPr/>
        <a:lstStyle/>
        <a:p>
          <a:endParaRPr lang="en-US"/>
        </a:p>
      </dgm:t>
    </dgm:pt>
    <dgm:pt modelId="{A539ECC5-DE29-463E-9D01-516135C43163}" type="sibTrans" cxnId="{06513599-CCD5-421B-ADCB-5B92F68119F8}">
      <dgm:prSet/>
      <dgm:spPr/>
      <dgm:t>
        <a:bodyPr/>
        <a:lstStyle/>
        <a:p>
          <a:endParaRPr lang="en-US"/>
        </a:p>
      </dgm:t>
    </dgm:pt>
    <dgm:pt modelId="{25E559A6-C93D-408C-B67D-2EF34443C8EF}" type="pres">
      <dgm:prSet presAssocID="{B189BFED-B50D-4A1B-A5C0-C12ED417F58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A0F6423-C84C-4CF1-A9D5-617692575E78}" type="pres">
      <dgm:prSet presAssocID="{3FEF4393-9598-4F3D-B3E0-6AFD9099F833}" presName="centerShape" presStyleLbl="node0" presStyleIdx="0" presStyleCnt="1"/>
      <dgm:spPr/>
      <dgm:t>
        <a:bodyPr/>
        <a:lstStyle/>
        <a:p>
          <a:endParaRPr lang="en-US"/>
        </a:p>
      </dgm:t>
    </dgm:pt>
    <dgm:pt modelId="{13F4B5AB-C9BB-42CD-881D-F7A4AE51E489}" type="pres">
      <dgm:prSet presAssocID="{14078DFE-F9D9-4B59-BBA0-0B86FEE4A6ED}" presName="parTrans" presStyleLbl="sibTrans2D1" presStyleIdx="0" presStyleCnt="6" custScaleX="158369" custLinFactNeighborY="-7905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329ACD84-DB01-47F0-9694-875790529222}" type="pres">
      <dgm:prSet presAssocID="{14078DFE-F9D9-4B59-BBA0-0B86FEE4A6ED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22FA1766-13E6-4AE6-ADF1-D4AEE971271C}" type="pres">
      <dgm:prSet presAssocID="{E4EEC9C2-4192-4416-8788-982B3C1756E2}" presName="node" presStyleLbl="node1" presStyleIdx="0" presStyleCnt="6" custScaleX="1247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7CE5D-1229-4C05-B2FF-0C6E8FDDD514}" type="pres">
      <dgm:prSet presAssocID="{E00CCD6D-9F78-4599-A439-1F7E7DA7FDCE}" presName="parTrans" presStyleLbl="sibTrans2D1" presStyleIdx="1" presStyleCnt="6" custScaleX="151927" custLinFactNeighborX="17393" custLinFactNeighborY="-4577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5B3A30AE-A39A-44A8-A8FF-B2DCDE12F1E4}" type="pres">
      <dgm:prSet presAssocID="{E00CCD6D-9F78-4599-A439-1F7E7DA7FDC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CF7C9F7A-FE25-46BC-9C9D-BEBA32B372B9}" type="pres">
      <dgm:prSet presAssocID="{4B93C72B-E84C-48F4-BBF4-D15B6805D9FB}" presName="node" presStyleLbl="node1" presStyleIdx="1" presStyleCnt="6" custScaleX="124801" custRadScaleRad="109307" custRadScaleInc="82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45E4A4-433E-46C6-AFE6-09AE8823FEA9}" type="pres">
      <dgm:prSet presAssocID="{19D01ED5-8352-4F3D-8149-A518AC14F30A}" presName="parTrans" presStyleLbl="sibTrans2D1" presStyleIdx="2" presStyleCnt="6" custScaleX="162723" custLinFactNeighborX="9566" custLinFactNeighborY="6254" custRadScaleRad="0" custRadScaleInc="-2147483648"/>
      <dgm:spPr/>
      <dgm:t>
        <a:bodyPr/>
        <a:lstStyle/>
        <a:p>
          <a:endParaRPr lang="en-US"/>
        </a:p>
      </dgm:t>
    </dgm:pt>
    <dgm:pt modelId="{C377C8C3-356F-4EE3-871C-A65D19C45983}" type="pres">
      <dgm:prSet presAssocID="{19D01ED5-8352-4F3D-8149-A518AC14F30A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0BBFC28-3685-4F81-809F-661715789C9A}" type="pres">
      <dgm:prSet presAssocID="{1EC8CDF0-4F81-4F76-A46B-85606A93F7B4}" presName="node" presStyleLbl="node1" presStyleIdx="2" presStyleCnt="6" custScaleX="127851" custRadScaleRad="109672" custRadScaleInc="-6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5674C8-2A12-4775-879D-B2941168BB2E}" type="pres">
      <dgm:prSet presAssocID="{EA65836C-F922-4651-A8E9-172284C55330}" presName="parTrans" presStyleLbl="sibTrans2D1" presStyleIdx="3" presStyleCnt="6" custScaleX="158821" custLinFactNeighborX="6825" custLinFactNeighborY="7830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54F9E967-58A8-43CC-97A5-4C025F3C4407}" type="pres">
      <dgm:prSet presAssocID="{EA65836C-F922-4651-A8E9-172284C55330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F275CA10-09A4-40CB-9CF3-2E062F0ED029}" type="pres">
      <dgm:prSet presAssocID="{F92D6845-982B-4648-8D6F-3B8E86AFB3CA}" presName="node" presStyleLbl="node1" presStyleIdx="3" presStyleCnt="6" custScaleX="119825" custRadScaleRad="103066" custRadScaleInc="-32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195FB9-A0B0-497E-B196-029810C2283C}" type="pres">
      <dgm:prSet presAssocID="{E157C6A9-C21F-4348-9B09-560236D60C9D}" presName="parTrans" presStyleLbl="sibTrans2D1" presStyleIdx="4" presStyleCnt="6" custScaleX="182267" custLinFactNeighborX="5026" custLinFactNeighborY="6704" custRadScaleRad="66478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18008321-4331-489A-AF42-51F626CBF42D}" type="pres">
      <dgm:prSet presAssocID="{E157C6A9-C21F-4348-9B09-560236D60C9D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92811304-47F7-48D4-94F4-AF7CF052428B}" type="pres">
      <dgm:prSet presAssocID="{A7A2180E-8832-42BD-BA59-86A98F32A04A}" presName="node" presStyleLbl="node1" presStyleIdx="4" presStyleCnt="6" custScaleX="132023" custScaleY="90700" custRadScaleRad="106279" custRadScaleInc="16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4656CE-561D-423A-94DC-80C83ED65B0D}" type="pres">
      <dgm:prSet presAssocID="{382A64E1-F57C-4607-B7C8-101C0DFC14DA}" presName="parTrans" presStyleLbl="sibTrans2D1" presStyleIdx="5" presStyleCnt="6" custScaleX="177409" custLinFactNeighborX="16" custLinFactNeighborY="-5220" custRadScaleRad="26458" custRadScaleInc="-2147483648"/>
      <dgm:spPr>
        <a:prstGeom prst="rightArrow">
          <a:avLst/>
        </a:prstGeom>
      </dgm:spPr>
      <dgm:t>
        <a:bodyPr/>
        <a:lstStyle/>
        <a:p>
          <a:endParaRPr lang="en-US"/>
        </a:p>
      </dgm:t>
    </dgm:pt>
    <dgm:pt modelId="{FDCA5D12-361E-4E69-B684-969F66818F3D}" type="pres">
      <dgm:prSet presAssocID="{382A64E1-F57C-4607-B7C8-101C0DFC14DA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F1E4D9A3-1B75-400A-8E77-05616F1914DA}" type="pres">
      <dgm:prSet presAssocID="{321A328B-933C-4B10-946A-F3D80D1076D2}" presName="node" presStyleLbl="node1" presStyleIdx="5" presStyleCnt="6" custScaleX="119248" custRadScaleRad="104630" custRadScaleInc="-37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FC48673-A52F-44FE-A514-3D602A9A8860}" type="presOf" srcId="{382A64E1-F57C-4607-B7C8-101C0DFC14DA}" destId="{2A4656CE-561D-423A-94DC-80C83ED65B0D}" srcOrd="0" destOrd="0" presId="urn:microsoft.com/office/officeart/2005/8/layout/radial5"/>
    <dgm:cxn modelId="{6D79CCA6-C568-4B42-8366-6889094B40D1}" type="presOf" srcId="{E157C6A9-C21F-4348-9B09-560236D60C9D}" destId="{8F195FB9-A0B0-497E-B196-029810C2283C}" srcOrd="0" destOrd="0" presId="urn:microsoft.com/office/officeart/2005/8/layout/radial5"/>
    <dgm:cxn modelId="{BEA9F20D-37AA-4AB3-95BF-DD67059CAC10}" type="presOf" srcId="{382A64E1-F57C-4607-B7C8-101C0DFC14DA}" destId="{FDCA5D12-361E-4E69-B684-969F66818F3D}" srcOrd="1" destOrd="0" presId="urn:microsoft.com/office/officeart/2005/8/layout/radial5"/>
    <dgm:cxn modelId="{35CBCB15-4FDD-4AF9-97FA-1987FC414B19}" type="presOf" srcId="{E00CCD6D-9F78-4599-A439-1F7E7DA7FDCE}" destId="{DE67CE5D-1229-4C05-B2FF-0C6E8FDDD514}" srcOrd="0" destOrd="0" presId="urn:microsoft.com/office/officeart/2005/8/layout/radial5"/>
    <dgm:cxn modelId="{A791E96E-46C7-448E-8D5C-2051797003B7}" type="presOf" srcId="{14078DFE-F9D9-4B59-BBA0-0B86FEE4A6ED}" destId="{329ACD84-DB01-47F0-9694-875790529222}" srcOrd="1" destOrd="0" presId="urn:microsoft.com/office/officeart/2005/8/layout/radial5"/>
    <dgm:cxn modelId="{9EF86C59-AFCB-482B-9B78-4B30DA0BE5EA}" srcId="{3FEF4393-9598-4F3D-B3E0-6AFD9099F833}" destId="{F92D6845-982B-4648-8D6F-3B8E86AFB3CA}" srcOrd="3" destOrd="0" parTransId="{EA65836C-F922-4651-A8E9-172284C55330}" sibTransId="{D7073CCE-1BD6-4AFE-A7B6-9259B9044DF2}"/>
    <dgm:cxn modelId="{3F44529D-FF99-41E7-A07B-AAEEADE55357}" type="presOf" srcId="{4B93C72B-E84C-48F4-BBF4-D15B6805D9FB}" destId="{CF7C9F7A-FE25-46BC-9C9D-BEBA32B372B9}" srcOrd="0" destOrd="0" presId="urn:microsoft.com/office/officeart/2005/8/layout/radial5"/>
    <dgm:cxn modelId="{8A6F30C4-DF04-4589-9F88-4C76B5F07511}" type="presOf" srcId="{19D01ED5-8352-4F3D-8149-A518AC14F30A}" destId="{3B45E4A4-433E-46C6-AFE6-09AE8823FEA9}" srcOrd="0" destOrd="0" presId="urn:microsoft.com/office/officeart/2005/8/layout/radial5"/>
    <dgm:cxn modelId="{8684F658-7B2C-4D87-BA1F-285DE0F2BDAC}" srcId="{3FEF4393-9598-4F3D-B3E0-6AFD9099F833}" destId="{E4EEC9C2-4192-4416-8788-982B3C1756E2}" srcOrd="0" destOrd="0" parTransId="{14078DFE-F9D9-4B59-BBA0-0B86FEE4A6ED}" sibTransId="{56E89D25-6476-4A30-8137-198174883B8C}"/>
    <dgm:cxn modelId="{382369F6-C44F-4E96-96E6-5BAC3B9BD29E}" type="presOf" srcId="{EA65836C-F922-4651-A8E9-172284C55330}" destId="{54F9E967-58A8-43CC-97A5-4C025F3C4407}" srcOrd="1" destOrd="0" presId="urn:microsoft.com/office/officeart/2005/8/layout/radial5"/>
    <dgm:cxn modelId="{4BBEEECB-B931-465E-A9DB-EB66F776DD37}" srcId="{3FEF4393-9598-4F3D-B3E0-6AFD9099F833}" destId="{4B93C72B-E84C-48F4-BBF4-D15B6805D9FB}" srcOrd="1" destOrd="0" parTransId="{E00CCD6D-9F78-4599-A439-1F7E7DA7FDCE}" sibTransId="{EC183734-D08E-4522-B621-B1D637431D41}"/>
    <dgm:cxn modelId="{7F26B3B5-1BC5-4E48-B254-DB0D90B07039}" type="presOf" srcId="{14078DFE-F9D9-4B59-BBA0-0B86FEE4A6ED}" destId="{13F4B5AB-C9BB-42CD-881D-F7A4AE51E489}" srcOrd="0" destOrd="0" presId="urn:microsoft.com/office/officeart/2005/8/layout/radial5"/>
    <dgm:cxn modelId="{B78D93CF-926E-4282-A333-99C8A05C61EA}" type="presOf" srcId="{E4EEC9C2-4192-4416-8788-982B3C1756E2}" destId="{22FA1766-13E6-4AE6-ADF1-D4AEE971271C}" srcOrd="0" destOrd="0" presId="urn:microsoft.com/office/officeart/2005/8/layout/radial5"/>
    <dgm:cxn modelId="{1FD9E9C6-A618-4CEC-B9A0-B9069708C473}" type="presOf" srcId="{A7A2180E-8832-42BD-BA59-86A98F32A04A}" destId="{92811304-47F7-48D4-94F4-AF7CF052428B}" srcOrd="0" destOrd="0" presId="urn:microsoft.com/office/officeart/2005/8/layout/radial5"/>
    <dgm:cxn modelId="{6D389038-A501-4EFD-A6D7-7A8BA0F2F363}" type="presOf" srcId="{E157C6A9-C21F-4348-9B09-560236D60C9D}" destId="{18008321-4331-489A-AF42-51F626CBF42D}" srcOrd="1" destOrd="0" presId="urn:microsoft.com/office/officeart/2005/8/layout/radial5"/>
    <dgm:cxn modelId="{AF24D045-74D8-4B77-9F2D-2D6C8347DB05}" type="presOf" srcId="{321A328B-933C-4B10-946A-F3D80D1076D2}" destId="{F1E4D9A3-1B75-400A-8E77-05616F1914DA}" srcOrd="0" destOrd="0" presId="urn:microsoft.com/office/officeart/2005/8/layout/radial5"/>
    <dgm:cxn modelId="{7A8EBD61-D8B9-46B2-B2B4-3D406BF55A75}" type="presOf" srcId="{B189BFED-B50D-4A1B-A5C0-C12ED417F585}" destId="{25E559A6-C93D-408C-B67D-2EF34443C8EF}" srcOrd="0" destOrd="0" presId="urn:microsoft.com/office/officeart/2005/8/layout/radial5"/>
    <dgm:cxn modelId="{06513599-CCD5-421B-ADCB-5B92F68119F8}" srcId="{3FEF4393-9598-4F3D-B3E0-6AFD9099F833}" destId="{1EC8CDF0-4F81-4F76-A46B-85606A93F7B4}" srcOrd="2" destOrd="0" parTransId="{19D01ED5-8352-4F3D-8149-A518AC14F30A}" sibTransId="{A539ECC5-DE29-463E-9D01-516135C43163}"/>
    <dgm:cxn modelId="{F1523FE2-8F46-4267-83A2-6B55C67FDEC7}" type="presOf" srcId="{F92D6845-982B-4648-8D6F-3B8E86AFB3CA}" destId="{F275CA10-09A4-40CB-9CF3-2E062F0ED029}" srcOrd="0" destOrd="0" presId="urn:microsoft.com/office/officeart/2005/8/layout/radial5"/>
    <dgm:cxn modelId="{7041464A-D020-4551-926B-5CD825852B95}" srcId="{B189BFED-B50D-4A1B-A5C0-C12ED417F585}" destId="{0D850977-9ACD-4DCB-87B2-E257D06E31AF}" srcOrd="1" destOrd="0" parTransId="{F3C79FBA-B7AE-49D2-A7E8-3BC5349033C6}" sibTransId="{84448BF1-EBF4-4F5B-999A-6BA510BD8AC3}"/>
    <dgm:cxn modelId="{1029178B-DC2F-4B88-A5A6-71080A723E61}" type="presOf" srcId="{EA65836C-F922-4651-A8E9-172284C55330}" destId="{BA5674C8-2A12-4775-879D-B2941168BB2E}" srcOrd="0" destOrd="0" presId="urn:microsoft.com/office/officeart/2005/8/layout/radial5"/>
    <dgm:cxn modelId="{29DC0731-62DE-449A-BE2F-A843FD83BABA}" srcId="{3FEF4393-9598-4F3D-B3E0-6AFD9099F833}" destId="{A7A2180E-8832-42BD-BA59-86A98F32A04A}" srcOrd="4" destOrd="0" parTransId="{E157C6A9-C21F-4348-9B09-560236D60C9D}" sibTransId="{E2429199-81D4-42DE-AACB-453837214426}"/>
    <dgm:cxn modelId="{99279FCC-EC6D-48E3-88E4-7595B6D13B8E}" type="presOf" srcId="{E00CCD6D-9F78-4599-A439-1F7E7DA7FDCE}" destId="{5B3A30AE-A39A-44A8-A8FF-B2DCDE12F1E4}" srcOrd="1" destOrd="0" presId="urn:microsoft.com/office/officeart/2005/8/layout/radial5"/>
    <dgm:cxn modelId="{265C6226-0601-450E-A588-B3848AB137AC}" type="presOf" srcId="{19D01ED5-8352-4F3D-8149-A518AC14F30A}" destId="{C377C8C3-356F-4EE3-871C-A65D19C45983}" srcOrd="1" destOrd="0" presId="urn:microsoft.com/office/officeart/2005/8/layout/radial5"/>
    <dgm:cxn modelId="{E7ADDE64-6965-429A-8649-FE851CD3CFBD}" type="presOf" srcId="{3FEF4393-9598-4F3D-B3E0-6AFD9099F833}" destId="{5A0F6423-C84C-4CF1-A9D5-617692575E78}" srcOrd="0" destOrd="0" presId="urn:microsoft.com/office/officeart/2005/8/layout/radial5"/>
    <dgm:cxn modelId="{C6C6EBAD-5F3D-4F65-A129-20101FA6DB7C}" srcId="{3FEF4393-9598-4F3D-B3E0-6AFD9099F833}" destId="{321A328B-933C-4B10-946A-F3D80D1076D2}" srcOrd="5" destOrd="0" parTransId="{382A64E1-F57C-4607-B7C8-101C0DFC14DA}" sibTransId="{4A2EA1C6-93C5-4DAC-9731-05AD12DD2E3A}"/>
    <dgm:cxn modelId="{FF54A8EA-364E-4259-B4A1-79EEFA6D832D}" srcId="{B189BFED-B50D-4A1B-A5C0-C12ED417F585}" destId="{3FEF4393-9598-4F3D-B3E0-6AFD9099F833}" srcOrd="0" destOrd="0" parTransId="{36F8AFDE-A0E7-4F8B-A9E8-F102D789A7BE}" sibTransId="{9CC9E724-BB45-431D-8894-986C0ACA7FCC}"/>
    <dgm:cxn modelId="{9772E73E-9C10-48FF-B501-6053544BA680}" type="presOf" srcId="{1EC8CDF0-4F81-4F76-A46B-85606A93F7B4}" destId="{E0BBFC28-3685-4F81-809F-661715789C9A}" srcOrd="0" destOrd="0" presId="urn:microsoft.com/office/officeart/2005/8/layout/radial5"/>
    <dgm:cxn modelId="{B20E82AD-06EF-41FB-9DB0-C4635B9D4119}" type="presParOf" srcId="{25E559A6-C93D-408C-B67D-2EF34443C8EF}" destId="{5A0F6423-C84C-4CF1-A9D5-617692575E78}" srcOrd="0" destOrd="0" presId="urn:microsoft.com/office/officeart/2005/8/layout/radial5"/>
    <dgm:cxn modelId="{E2A57093-5AD2-47E5-A954-517F23E2B9F1}" type="presParOf" srcId="{25E559A6-C93D-408C-B67D-2EF34443C8EF}" destId="{13F4B5AB-C9BB-42CD-881D-F7A4AE51E489}" srcOrd="1" destOrd="0" presId="urn:microsoft.com/office/officeart/2005/8/layout/radial5"/>
    <dgm:cxn modelId="{B07D17C7-14ED-4145-8DFC-23D36408BE60}" type="presParOf" srcId="{13F4B5AB-C9BB-42CD-881D-F7A4AE51E489}" destId="{329ACD84-DB01-47F0-9694-875790529222}" srcOrd="0" destOrd="0" presId="urn:microsoft.com/office/officeart/2005/8/layout/radial5"/>
    <dgm:cxn modelId="{0D26366D-CBA8-429A-A253-23376D441D3B}" type="presParOf" srcId="{25E559A6-C93D-408C-B67D-2EF34443C8EF}" destId="{22FA1766-13E6-4AE6-ADF1-D4AEE971271C}" srcOrd="2" destOrd="0" presId="urn:microsoft.com/office/officeart/2005/8/layout/radial5"/>
    <dgm:cxn modelId="{EC3AD1E4-EA61-4AF6-B855-6E6046565DF7}" type="presParOf" srcId="{25E559A6-C93D-408C-B67D-2EF34443C8EF}" destId="{DE67CE5D-1229-4C05-B2FF-0C6E8FDDD514}" srcOrd="3" destOrd="0" presId="urn:microsoft.com/office/officeart/2005/8/layout/radial5"/>
    <dgm:cxn modelId="{190B55DB-1B57-40AF-A67F-F06CBC25272E}" type="presParOf" srcId="{DE67CE5D-1229-4C05-B2FF-0C6E8FDDD514}" destId="{5B3A30AE-A39A-44A8-A8FF-B2DCDE12F1E4}" srcOrd="0" destOrd="0" presId="urn:microsoft.com/office/officeart/2005/8/layout/radial5"/>
    <dgm:cxn modelId="{ED0A00F9-2290-4421-B8DE-6D4CDDABB8D8}" type="presParOf" srcId="{25E559A6-C93D-408C-B67D-2EF34443C8EF}" destId="{CF7C9F7A-FE25-46BC-9C9D-BEBA32B372B9}" srcOrd="4" destOrd="0" presId="urn:microsoft.com/office/officeart/2005/8/layout/radial5"/>
    <dgm:cxn modelId="{DA3EB2C8-3F9F-4FCF-8221-CE34D0C18657}" type="presParOf" srcId="{25E559A6-C93D-408C-B67D-2EF34443C8EF}" destId="{3B45E4A4-433E-46C6-AFE6-09AE8823FEA9}" srcOrd="5" destOrd="0" presId="urn:microsoft.com/office/officeart/2005/8/layout/radial5"/>
    <dgm:cxn modelId="{F4728CB3-CB61-44BF-86C0-CC1792E74F4D}" type="presParOf" srcId="{3B45E4A4-433E-46C6-AFE6-09AE8823FEA9}" destId="{C377C8C3-356F-4EE3-871C-A65D19C45983}" srcOrd="0" destOrd="0" presId="urn:microsoft.com/office/officeart/2005/8/layout/radial5"/>
    <dgm:cxn modelId="{6657401A-5761-414D-A369-0E9E0251AB3C}" type="presParOf" srcId="{25E559A6-C93D-408C-B67D-2EF34443C8EF}" destId="{E0BBFC28-3685-4F81-809F-661715789C9A}" srcOrd="6" destOrd="0" presId="urn:microsoft.com/office/officeart/2005/8/layout/radial5"/>
    <dgm:cxn modelId="{C673791E-AA0C-443F-9745-95DC4C636240}" type="presParOf" srcId="{25E559A6-C93D-408C-B67D-2EF34443C8EF}" destId="{BA5674C8-2A12-4775-879D-B2941168BB2E}" srcOrd="7" destOrd="0" presId="urn:microsoft.com/office/officeart/2005/8/layout/radial5"/>
    <dgm:cxn modelId="{17351E8D-C093-4FC2-A052-BBC931B98857}" type="presParOf" srcId="{BA5674C8-2A12-4775-879D-B2941168BB2E}" destId="{54F9E967-58A8-43CC-97A5-4C025F3C4407}" srcOrd="0" destOrd="0" presId="urn:microsoft.com/office/officeart/2005/8/layout/radial5"/>
    <dgm:cxn modelId="{33BEEBAA-EEBA-43B1-B39E-3F10544DE515}" type="presParOf" srcId="{25E559A6-C93D-408C-B67D-2EF34443C8EF}" destId="{F275CA10-09A4-40CB-9CF3-2E062F0ED029}" srcOrd="8" destOrd="0" presId="urn:microsoft.com/office/officeart/2005/8/layout/radial5"/>
    <dgm:cxn modelId="{DBC83A41-D310-45D7-9578-351E6256D750}" type="presParOf" srcId="{25E559A6-C93D-408C-B67D-2EF34443C8EF}" destId="{8F195FB9-A0B0-497E-B196-029810C2283C}" srcOrd="9" destOrd="0" presId="urn:microsoft.com/office/officeart/2005/8/layout/radial5"/>
    <dgm:cxn modelId="{83AEE4D6-A24D-40B3-9A23-F9A5311B8D75}" type="presParOf" srcId="{8F195FB9-A0B0-497E-B196-029810C2283C}" destId="{18008321-4331-489A-AF42-51F626CBF42D}" srcOrd="0" destOrd="0" presId="urn:microsoft.com/office/officeart/2005/8/layout/radial5"/>
    <dgm:cxn modelId="{CD36715B-A538-4AB2-BCA9-115E672F0B06}" type="presParOf" srcId="{25E559A6-C93D-408C-B67D-2EF34443C8EF}" destId="{92811304-47F7-48D4-94F4-AF7CF052428B}" srcOrd="10" destOrd="0" presId="urn:microsoft.com/office/officeart/2005/8/layout/radial5"/>
    <dgm:cxn modelId="{911F47D9-BCE6-423D-B2BF-5BF5ECB341B8}" type="presParOf" srcId="{25E559A6-C93D-408C-B67D-2EF34443C8EF}" destId="{2A4656CE-561D-423A-94DC-80C83ED65B0D}" srcOrd="11" destOrd="0" presId="urn:microsoft.com/office/officeart/2005/8/layout/radial5"/>
    <dgm:cxn modelId="{3FA8E1E7-1B5B-480E-9EDA-E138F9FA4A90}" type="presParOf" srcId="{2A4656CE-561D-423A-94DC-80C83ED65B0D}" destId="{FDCA5D12-361E-4E69-B684-969F66818F3D}" srcOrd="0" destOrd="0" presId="urn:microsoft.com/office/officeart/2005/8/layout/radial5"/>
    <dgm:cxn modelId="{749A8E7F-7225-4EE5-9721-36B25C0FD5F6}" type="presParOf" srcId="{25E559A6-C93D-408C-B67D-2EF34443C8EF}" destId="{F1E4D9A3-1B75-400A-8E77-05616F1914DA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F6423-C84C-4CF1-A9D5-617692575E78}">
      <dsp:nvSpPr>
        <dsp:cNvPr id="0" name=""/>
        <dsp:cNvSpPr/>
      </dsp:nvSpPr>
      <dsp:spPr>
        <a:xfrm>
          <a:off x="2625634" y="1923237"/>
          <a:ext cx="1297025" cy="1297025"/>
        </a:xfrm>
        <a:prstGeom prst="ellipse">
          <a:avLst/>
        </a:prstGeom>
        <a:noFill/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6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815579" y="2113182"/>
        <a:ext cx="917135" cy="917135"/>
      </dsp:txXfrm>
    </dsp:sp>
    <dsp:sp modelId="{13F4B5AB-C9BB-42CD-881D-F7A4AE51E489}">
      <dsp:nvSpPr>
        <dsp:cNvPr id="0" name=""/>
        <dsp:cNvSpPr/>
      </dsp:nvSpPr>
      <dsp:spPr>
        <a:xfrm rot="16200000">
          <a:off x="3035741" y="1381340"/>
          <a:ext cx="476812" cy="460034"/>
        </a:xfrm>
        <a:prstGeom prst="rightArrow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3104746" y="1542352"/>
        <a:ext cx="338802" cy="276020"/>
      </dsp:txXfrm>
    </dsp:sp>
    <dsp:sp modelId="{22FA1766-13E6-4AE6-ADF1-D4AEE971271C}">
      <dsp:nvSpPr>
        <dsp:cNvPr id="0" name=""/>
        <dsp:cNvSpPr/>
      </dsp:nvSpPr>
      <dsp:spPr>
        <a:xfrm>
          <a:off x="2430180" y="2125"/>
          <a:ext cx="1687933" cy="13530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Flexibility &amp; Extensibility</a:t>
          </a:r>
          <a:endParaRPr lang="en-US" sz="14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677372" y="200273"/>
        <a:ext cx="1193549" cy="956745"/>
      </dsp:txXfrm>
    </dsp:sp>
    <dsp:sp modelId="{DE67CE5D-1229-4C05-B2FF-0C6E8FDDD514}">
      <dsp:nvSpPr>
        <dsp:cNvPr id="0" name=""/>
        <dsp:cNvSpPr/>
      </dsp:nvSpPr>
      <dsp:spPr>
        <a:xfrm rot="19948860">
          <a:off x="3923817" y="1881508"/>
          <a:ext cx="501358" cy="460034"/>
        </a:xfrm>
        <a:prstGeom prst="rightArrow">
          <a:avLst/>
        </a:prstGeom>
        <a:solidFill>
          <a:schemeClr val="accent2">
            <a:hueOff val="-2880000"/>
            <a:satOff val="-12001"/>
            <a:lumOff val="1000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3931624" y="2005398"/>
        <a:ext cx="363348" cy="276020"/>
      </dsp:txXfrm>
    </dsp:sp>
    <dsp:sp modelId="{CF7C9F7A-FE25-46BC-9C9D-BEBA32B372B9}">
      <dsp:nvSpPr>
        <dsp:cNvPr id="0" name=""/>
        <dsp:cNvSpPr/>
      </dsp:nvSpPr>
      <dsp:spPr>
        <a:xfrm>
          <a:off x="4265012" y="939126"/>
          <a:ext cx="1688609" cy="1353041"/>
        </a:xfrm>
        <a:prstGeom prst="ellipse">
          <a:avLst/>
        </a:prstGeom>
        <a:solidFill>
          <a:schemeClr val="accent2">
            <a:hueOff val="-2880000"/>
            <a:satOff val="-12001"/>
            <a:lumOff val="1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Reusability</a:t>
          </a:r>
          <a:endParaRPr lang="en-US" sz="12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512303" y="1137274"/>
        <a:ext cx="1194027" cy="956745"/>
      </dsp:txXfrm>
    </dsp:sp>
    <dsp:sp modelId="{3B45E4A4-433E-46C6-AFE6-09AE8823FEA9}">
      <dsp:nvSpPr>
        <dsp:cNvPr id="0" name=""/>
        <dsp:cNvSpPr/>
      </dsp:nvSpPr>
      <dsp:spPr>
        <a:xfrm rot="1788894">
          <a:off x="3861941" y="2843303"/>
          <a:ext cx="537753" cy="4600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5760000"/>
            <a:satOff val="-24001"/>
            <a:lumOff val="20000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3871075" y="2901001"/>
        <a:ext cx="399743" cy="276020"/>
      </dsp:txXfrm>
    </dsp:sp>
    <dsp:sp modelId="{E0BBFC28-3685-4F81-809F-661715789C9A}">
      <dsp:nvSpPr>
        <dsp:cNvPr id="0" name=""/>
        <dsp:cNvSpPr/>
      </dsp:nvSpPr>
      <dsp:spPr>
        <a:xfrm>
          <a:off x="4210598" y="2927517"/>
          <a:ext cx="1729877" cy="1353041"/>
        </a:xfrm>
        <a:prstGeom prst="ellipse">
          <a:avLst/>
        </a:prstGeom>
        <a:solidFill>
          <a:schemeClr val="accent2">
            <a:hueOff val="-5760000"/>
            <a:satOff val="-24001"/>
            <a:lumOff val="2000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…</a:t>
          </a:r>
          <a:endParaRPr lang="en-US" sz="12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463933" y="3125665"/>
        <a:ext cx="1223207" cy="956745"/>
      </dsp:txXfrm>
    </dsp:sp>
    <dsp:sp modelId="{BA5674C8-2A12-4775-879D-B2941168BB2E}">
      <dsp:nvSpPr>
        <dsp:cNvPr id="0" name=""/>
        <dsp:cNvSpPr/>
      </dsp:nvSpPr>
      <dsp:spPr>
        <a:xfrm rot="5339561">
          <a:off x="3070955" y="3302794"/>
          <a:ext cx="480182" cy="460034"/>
        </a:xfrm>
        <a:prstGeom prst="rightArrow">
          <a:avLst/>
        </a:prstGeom>
        <a:solidFill>
          <a:schemeClr val="accent2">
            <a:hueOff val="-8640000"/>
            <a:satOff val="-36002"/>
            <a:lumOff val="30001"/>
            <a:alphaOff val="0"/>
          </a:schemeClr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3138747" y="3325807"/>
        <a:ext cx="342172" cy="276020"/>
      </dsp:txXfrm>
    </dsp:sp>
    <dsp:sp modelId="{F275CA10-09A4-40CB-9CF3-2E062F0ED029}">
      <dsp:nvSpPr>
        <dsp:cNvPr id="0" name=""/>
        <dsp:cNvSpPr/>
      </dsp:nvSpPr>
      <dsp:spPr>
        <a:xfrm>
          <a:off x="2496829" y="3790458"/>
          <a:ext cx="1621282" cy="1353041"/>
        </a:xfrm>
        <a:prstGeom prst="ellipse">
          <a:avLst/>
        </a:prstGeom>
        <a:solidFill>
          <a:srgbClr val="98C3C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Modularity</a:t>
          </a:r>
          <a:endParaRPr lang="en-US" sz="13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2734260" y="3988606"/>
        <a:ext cx="1146420" cy="956745"/>
      </dsp:txXfrm>
    </dsp:sp>
    <dsp:sp modelId="{8F195FB9-A0B0-497E-B196-029810C2283C}">
      <dsp:nvSpPr>
        <dsp:cNvPr id="0" name=""/>
        <dsp:cNvSpPr/>
      </dsp:nvSpPr>
      <dsp:spPr>
        <a:xfrm rot="9030024">
          <a:off x="2207823" y="2828352"/>
          <a:ext cx="551886" cy="460034"/>
        </a:xfrm>
        <a:prstGeom prst="rightArrow">
          <a:avLst/>
        </a:prstGeom>
        <a:solidFill>
          <a:srgbClr val="BF6F4F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 rot="10800000">
        <a:off x="2336887" y="2886380"/>
        <a:ext cx="413876" cy="276020"/>
      </dsp:txXfrm>
    </dsp:sp>
    <dsp:sp modelId="{92811304-47F7-48D4-94F4-AF7CF052428B}">
      <dsp:nvSpPr>
        <dsp:cNvPr id="0" name=""/>
        <dsp:cNvSpPr/>
      </dsp:nvSpPr>
      <dsp:spPr>
        <a:xfrm>
          <a:off x="629846" y="2948875"/>
          <a:ext cx="1786326" cy="1227208"/>
        </a:xfrm>
        <a:prstGeom prst="ellipse">
          <a:avLst/>
        </a:prstGeom>
        <a:solidFill>
          <a:srgbClr val="BF6F4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Predictability</a:t>
          </a:r>
          <a:endParaRPr lang="en-US" sz="1300" b="1" kern="1200" dirty="0" smtClean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891447" y="3128595"/>
        <a:ext cx="1263124" cy="867768"/>
      </dsp:txXfrm>
    </dsp:sp>
    <dsp:sp modelId="{2A4656CE-561D-423A-94DC-80C83ED65B0D}">
      <dsp:nvSpPr>
        <dsp:cNvPr id="0" name=""/>
        <dsp:cNvSpPr/>
      </dsp:nvSpPr>
      <dsp:spPr>
        <a:xfrm rot="12531672">
          <a:off x="2202891" y="1873014"/>
          <a:ext cx="528863" cy="460034"/>
        </a:xfrm>
        <a:prstGeom prst="rightArrow">
          <a:avLst/>
        </a:prstGeom>
        <a:solidFill>
          <a:srgbClr val="B5BC57"/>
        </a:solidFill>
        <a:ln>
          <a:noFill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b="1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 rot="10800000">
        <a:off x="2332330" y="1998329"/>
        <a:ext cx="390853" cy="276020"/>
      </dsp:txXfrm>
    </dsp:sp>
    <dsp:sp modelId="{F1E4D9A3-1B75-400A-8E77-05616F1914DA}">
      <dsp:nvSpPr>
        <dsp:cNvPr id="0" name=""/>
        <dsp:cNvSpPr/>
      </dsp:nvSpPr>
      <dsp:spPr>
        <a:xfrm>
          <a:off x="732681" y="939140"/>
          <a:ext cx="1613475" cy="1353041"/>
        </a:xfrm>
        <a:prstGeom prst="ellipse">
          <a:avLst/>
        </a:prstGeom>
        <a:solidFill>
          <a:srgbClr val="B5BC57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kern="1200" dirty="0" smtClean="0">
              <a:latin typeface="Tahoma" pitchFamily="34" charset="0"/>
              <a:ea typeface="Tahoma" pitchFamily="34" charset="0"/>
              <a:cs typeface="Tahoma" pitchFamily="34" charset="0"/>
            </a:rPr>
            <a:t>Latency</a:t>
          </a:r>
          <a:endParaRPr lang="en-US" sz="1300" b="1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968969" y="1137288"/>
        <a:ext cx="1140899" cy="956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486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4" tIns="46217" rIns="92434" bIns="46217" numCol="1" anchor="t" anchorCtr="0" compatLnSpc="1">
            <a:prstTxWarp prst="textNoShape">
              <a:avLst/>
            </a:prstTxWarp>
          </a:bodyPr>
          <a:lstStyle>
            <a:lvl1pPr defTabSz="92480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00329" y="0"/>
            <a:ext cx="2981486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4" tIns="46217" rIns="92434" bIns="46217" numCol="1" anchor="t" anchorCtr="0" compatLnSpc="1">
            <a:prstTxWarp prst="textNoShape">
              <a:avLst/>
            </a:prstTxWarp>
          </a:bodyPr>
          <a:lstStyle>
            <a:lvl1pPr algn="r" defTabSz="92480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903"/>
            <a:ext cx="2981486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4" tIns="46217" rIns="92434" bIns="46217" numCol="1" anchor="b" anchorCtr="0" compatLnSpc="1">
            <a:prstTxWarp prst="textNoShape">
              <a:avLst/>
            </a:prstTxWarp>
          </a:bodyPr>
          <a:lstStyle>
            <a:lvl1pPr defTabSz="92480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77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00329" y="8831903"/>
            <a:ext cx="2981486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4" tIns="46217" rIns="92434" bIns="46217" numCol="1" anchor="b" anchorCtr="0" compatLnSpc="1">
            <a:prstTxWarp prst="textNoShape">
              <a:avLst/>
            </a:prstTxWarp>
          </a:bodyPr>
          <a:lstStyle>
            <a:lvl1pPr algn="r" defTabSz="924805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D0C191F0-7265-4FC6-B8D3-F88E44CD58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47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486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4" tIns="46217" rIns="92434" bIns="46217" numCol="1" anchor="t" anchorCtr="0" compatLnSpc="1">
            <a:prstTxWarp prst="textNoShape">
              <a:avLst/>
            </a:prstTxWarp>
          </a:bodyPr>
          <a:lstStyle>
            <a:lvl1pPr defTabSz="92480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0329" y="0"/>
            <a:ext cx="2981486" cy="464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4" tIns="46217" rIns="92434" bIns="46217" numCol="1" anchor="t" anchorCtr="0" compatLnSpc="1">
            <a:prstTxWarp prst="textNoShape">
              <a:avLst/>
            </a:prstTxWarp>
          </a:bodyPr>
          <a:lstStyle>
            <a:lvl1pPr algn="r" defTabSz="92480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17600" y="696913"/>
            <a:ext cx="4646613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7260" y="4415147"/>
            <a:ext cx="5047297" cy="418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4" tIns="46217" rIns="92434" bIns="462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78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903"/>
            <a:ext cx="2981486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4" tIns="46217" rIns="92434" bIns="46217" numCol="1" anchor="b" anchorCtr="0" compatLnSpc="1">
            <a:prstTxWarp prst="textNoShape">
              <a:avLst/>
            </a:prstTxWarp>
          </a:bodyPr>
          <a:lstStyle>
            <a:lvl1pPr defTabSz="92480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78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0329" y="8831903"/>
            <a:ext cx="2981486" cy="464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4" tIns="46217" rIns="92434" bIns="46217" numCol="1" anchor="b" anchorCtr="0" compatLnSpc="1">
            <a:prstTxWarp prst="textNoShape">
              <a:avLst/>
            </a:prstTxWarp>
          </a:bodyPr>
          <a:lstStyle>
            <a:lvl1pPr algn="r" defTabSz="924805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fld id="{ACA8CBC4-257C-4E7D-B9E1-4DC597EC1C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49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10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http://www.flickr.com/photos/26170836@N05/3916863285/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11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http://www.flickr.com/photos/26170836@N05/3916863285/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12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http://www.flickr.com/photos/48380660@N04/4670622965/</a:t>
            </a:r>
          </a:p>
          <a:p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13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http://www.flickr.com/photos/26170836@N05/3916863285/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14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http://www.flickr.com/photos/37921614@N00/3312946500,</a:t>
            </a:r>
            <a:r>
              <a:rPr lang="en-US" baseline="0" dirty="0" smtClean="0"/>
              <a:t> http://en.wikipedia.org/wiki/File:Hieronymus_Bosch_053_detail.jpg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15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http://www.flickr.com/photos/32496077@N03/6988551091/, http://www.flickr.com/photos/8241297@N03/2560143236/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16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http://www.flickr.com/photos/40143737@N02/5185921517/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17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http://www.flickr.com/photos/53370644@N06/4976497160/, http://www.flickr.com/photos/62776155@N02/7113254989/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18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http://www.flickr.com/photos/26170836@N05/3916863285/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19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http://www.flickr.com/photos/25188498@N03/5341765493/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20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http://www.flickr.com/photos/42623262@N03/3931165612/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21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http://www.flickr.com/photos/44124479650@N01/5427262106,</a:t>
            </a:r>
            <a:r>
              <a:rPr lang="en-US" baseline="0" dirty="0" smtClean="0"/>
              <a:t> http://www.flickr.com/photos/17423713@N03/4791912041/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22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http://www.flickr.com/photos/49946687@N05/5598849912,</a:t>
            </a:r>
            <a:r>
              <a:rPr lang="en-US" baseline="0" dirty="0" smtClean="0"/>
              <a:t> http://www.flickr.com/photos/88185917@N00/5570838704/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23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http://www.flickr.com/photos/66202740@N00/33625104/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24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25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http://en.wikipedia.org/wiki/File:A._gigantea_Aldabra_Giant_Tortoise.jpg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26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http://www.flickr.com/photos/50514859@N00/220645446/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27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http://www.flickr.com/photos/54450095@N05/7853146846/, http://www.flickr.com/photos/69537337@N02/6322546385/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29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http://www.flickr.com/photos/10101046@N06/3484426248/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0A3508D-443D-4AD0-8237-E77C5FDEDE0F}" type="slidenum">
              <a:rPr lang="en-US" smtClean="0">
                <a:latin typeface="Arial" pitchFamily="34" charset="0"/>
              </a:rPr>
              <a:pPr/>
              <a:t>33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http://en.wikipedia.org/wiki/File:Saint_george_raphael.jpg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D4DFE1-21A0-476F-BBD0-9783CC5D09A0}" type="slidenum">
              <a:rPr lang="en-US" smtClean="0">
                <a:latin typeface="Arial" pitchFamily="34" charset="0"/>
              </a:rPr>
              <a:pPr/>
              <a:t>34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227243" indent="-227243"/>
            <a:r>
              <a:rPr lang="en-US" sz="800" dirty="0"/>
              <a:t>http://www.fhwa.dot.gov/publications/research/safety/07032, http://www.flickr.com/photos/23090954@N03/6820932624/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D4DFE1-21A0-476F-BBD0-9783CC5D09A0}" type="slidenum">
              <a:rPr lang="en-US" smtClean="0">
                <a:latin typeface="Arial" pitchFamily="34" charset="0"/>
              </a:rPr>
              <a:pPr/>
              <a:t>35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227243" indent="-227243"/>
            <a:r>
              <a:rPr lang="en-US" sz="800" dirty="0"/>
              <a:t>http://www.flickr.com/photos/50115004@N00/6941824942/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D4DFE1-21A0-476F-BBD0-9783CC5D09A0}" type="slidenum">
              <a:rPr lang="en-US" smtClean="0">
                <a:latin typeface="Arial" pitchFamily="34" charset="0"/>
              </a:rPr>
              <a:pPr/>
              <a:t>36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227243" indent="-227243"/>
            <a:r>
              <a:rPr lang="en-US" sz="800" dirty="0"/>
              <a:t>http://www.flickr.com/photos/50115004@N00/6941824942/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D4DFE1-21A0-476F-BBD0-9783CC5D09A0}" type="slidenum">
              <a:rPr lang="en-US" smtClean="0">
                <a:latin typeface="Arial" pitchFamily="34" charset="0"/>
              </a:rPr>
              <a:pPr/>
              <a:t>37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227243" indent="-227243"/>
            <a:r>
              <a:rPr lang="en-US" sz="800" dirty="0"/>
              <a:t>http://www.flickr.com/photos/50115004@N00/6941824942/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D4DFE1-21A0-476F-BBD0-9783CC5D09A0}" type="slidenum">
              <a:rPr lang="en-US" smtClean="0">
                <a:latin typeface="Arial" pitchFamily="34" charset="0"/>
              </a:rPr>
              <a:pPr/>
              <a:t>38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227243" indent="-227243"/>
            <a:r>
              <a:rPr lang="en-US" sz="800" dirty="0"/>
              <a:t>http://www.flickr.com/photos/50115004@N00/6941824942/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39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692150"/>
            <a:ext cx="4627562" cy="3471863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496" y="4395861"/>
            <a:ext cx="5066307" cy="424156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4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http://commons.wikimedia.org/wiki/File:Hourglass_2.svg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692150"/>
            <a:ext cx="4627562" cy="3471863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496" y="4395861"/>
            <a:ext cx="5066307" cy="424156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692150"/>
            <a:ext cx="4627562" cy="3471863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496" y="4395861"/>
            <a:ext cx="5066307" cy="424156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7E09AC-B2CC-4C64-8DA2-2D89A51E84A9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12838" y="692150"/>
            <a:ext cx="4627562" cy="3471863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496" y="4395861"/>
            <a:ext cx="5066307" cy="4241563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896EAA-71D6-4876-B55A-B4DCE081157B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49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5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http://commons.wikimedia.org/wiki/File:Hourglass_2.svg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CBBE42-7098-478C-AB27-BFE8BD4916CD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59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6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http://commons.wikimedia.org/wiki/File:Hourglass_2.svg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http://www.flickr.com/photos/41096997@N00/2318060944/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http://www.flickr.com/photos/41096997@N00/2318060944/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http://www.flickr.com/photos/41096997@N00/2318060944/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http://www.flickr.com/photos/41096997@N00/2318060944/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http://www.flickr.com/photos/41096997@N00/2318060944/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69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http://www.flickr.com/photos/41096997@N00/2318060944/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7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http://commons.wikimedia.org/wiki/File:Hourglass_2.svg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73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74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75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76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77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78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79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http://www.flickr.com/photos/45409431@N00/4105827270/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8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/>
              <a:t>http://www.flickr.com/photos/10581663@N08/4456764158/, http://www.flickr.com/photos/10581663@N08/3238312647/</a:t>
            </a: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80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81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7D1361-538B-4699-98AA-A77046EBCF20}" type="slidenum">
              <a:rPr lang="en-US" smtClean="0">
                <a:ea typeface="Arial Unicode MS" pitchFamily="34" charset="-128"/>
                <a:cs typeface="Arial Unicode MS" pitchFamily="34" charset="-128"/>
              </a:rPr>
              <a:pPr/>
              <a:t>82</a:t>
            </a:fld>
            <a:endParaRPr lang="en-US" smtClea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089E5C-AECB-4C77-8876-761D38AAC11F}" type="slidenum">
              <a:rPr lang="en-US" smtClean="0">
                <a:latin typeface="Arial" pitchFamily="34" charset="0"/>
              </a:rPr>
              <a:pPr/>
              <a:t>9</a:t>
            </a:fld>
            <a:endParaRPr lang="en-US" smtClean="0">
              <a:latin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smtClean="0"/>
              <a:t>http://commons.wikimedia.org/wiki/File:Hourglass_2.svg</a:t>
            </a: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6061075"/>
            <a:ext cx="7772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0"/>
              </a:spcBef>
              <a:defRPr/>
            </a:pPr>
            <a:endParaRPr lang="zh-CN" altLang="en-US" sz="2400">
              <a:latin typeface="Times New Roman" pitchFamily="18" charset="0"/>
              <a:ea typeface="宋体" pitchFamily="1" charset="-122"/>
              <a:cs typeface="+mn-cs"/>
            </a:endParaRPr>
          </a:p>
        </p:txBody>
      </p:sp>
      <p:sp>
        <p:nvSpPr>
          <p:cNvPr id="13742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1752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3742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1336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533400"/>
            <a:ext cx="22098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33400"/>
            <a:ext cx="64770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6482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524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3434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52400" y="533400"/>
            <a:ext cx="8839200" cy="5638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69863" indent="-169863">
              <a:defRPr/>
            </a:lvl1pPr>
            <a:lvl2pPr marL="457200" indent="-287338">
              <a:defRPr/>
            </a:lvl2pPr>
            <a:lvl3pPr marL="341313" indent="-171450">
              <a:defRPr/>
            </a:lvl3pPr>
            <a:lvl4pPr marL="627063" indent="-223838">
              <a:defRPr/>
            </a:lvl4pPr>
            <a:lvl5pPr marL="860425" indent="-233363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88392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657600"/>
            <a:ext cx="88392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0"/>
                </a:spcBef>
                <a:defRPr/>
              </a:pPr>
              <a:endParaRPr kumimoji="1" lang="zh-CN" altLang="en-US" sz="2400">
                <a:latin typeface="Times New Roman" pitchFamily="18" charset="0"/>
                <a:ea typeface="宋体" pitchFamily="1" charset="-122"/>
                <a:cs typeface="+mn-cs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pic>
        <p:nvPicPr>
          <p:cNvPr id="10" name="Picture 13" descr="BBN_2c_seconda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9200" y="5289550"/>
            <a:ext cx="3886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do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5214938"/>
            <a:ext cx="3657600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728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altLang="zh-CN" smtClean="0"/>
              <a:t>Click to edit Master subtitle style</a:t>
            </a:r>
            <a:endParaRPr lang="en-US" altLang="zh-CN"/>
          </a:p>
        </p:txBody>
      </p:sp>
      <p:sp>
        <p:nvSpPr>
          <p:cNvPr id="1377292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altLang="zh-CN"/>
          </a:p>
        </p:txBody>
      </p:sp>
      <p:sp>
        <p:nvSpPr>
          <p:cNvPr id="12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DCC0F98-AEBD-4F95-A7B2-159FA160810A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13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 sz="2600"/>
            </a:lvl1pPr>
          </a:lstStyle>
          <a:p>
            <a:pPr>
              <a:defRPr/>
            </a:pPr>
            <a:fld id="{2B3CD275-63F2-4571-ABE6-2CE26FD694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3CB097-ED09-420F-AADD-EBB2F42ED938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72E753-8563-4A94-A4CE-051A689E7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F84F2-76E2-4EDE-BF91-CB21F3F23273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1EE059-201B-425A-9B3C-53D4635137C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770313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1066800"/>
            <a:ext cx="3770312" cy="5019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EB7BA-76B7-4A76-B631-E57EFE346C20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61D88C-5047-4BD3-92BE-D50FA85658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23024-4230-4F8A-AC37-3DEFC19B043B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F7B402-1170-4458-B780-D7B3F8329E4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FEE7EF-47F9-431F-AF32-1E3EE10C9081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DFB30B-2B51-4AFC-AFEA-F85481A379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AA7079-8E44-4381-9957-D6C36704D413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55BBD-9230-4160-99B6-EB339C3423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7D5E56-A852-4355-99AC-877D1DE0D0BD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FA340-54C2-4643-B975-A1ED9CD8B3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8F065B-00C9-4162-85CE-39EA7A6FC49D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293B5-7DAE-47F7-ADA2-14E78550734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98AB-F2C0-43ED-A0D2-04302413DFE3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6C825D-80CA-4DFC-B5D5-0BDB392165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152400"/>
            <a:ext cx="1981200" cy="59340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152400"/>
            <a:ext cx="5791200" cy="59340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5713D7-8319-41F5-9EAC-DE79CE35FEC3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8A8329-8A87-4D45-8707-2444464EF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34340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33400"/>
            <a:ext cx="8839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90600"/>
            <a:ext cx="88392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3"/>
            <a:r>
              <a:rPr lang="en-US" altLang="zh-CN" dirty="0" smtClean="0"/>
              <a:t>Third level</a:t>
            </a:r>
          </a:p>
        </p:txBody>
      </p:sp>
      <p:sp>
        <p:nvSpPr>
          <p:cNvPr id="1373190" name="Text Box 6"/>
          <p:cNvSpPr txBox="1">
            <a:spLocks noChangeArrowheads="1"/>
          </p:cNvSpPr>
          <p:nvPr/>
        </p:nvSpPr>
        <p:spPr bwMode="auto">
          <a:xfrm>
            <a:off x="152400" y="57150"/>
            <a:ext cx="54102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>
              <a:defRPr/>
            </a:pPr>
            <a:r>
              <a:rPr lang="en-US" altLang="zh-CN" dirty="0" smtClean="0">
                <a:solidFill>
                  <a:schemeClr val="accent2"/>
                </a:solidFill>
              </a:rPr>
              <a:t>Course Overview</a:t>
            </a: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1373191" name="Line 7"/>
          <p:cNvSpPr>
            <a:spLocks noChangeShapeType="1"/>
          </p:cNvSpPr>
          <p:nvPr/>
        </p:nvSpPr>
        <p:spPr bwMode="auto">
          <a:xfrm>
            <a:off x="152400" y="457200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373192" name="Line 8"/>
          <p:cNvSpPr>
            <a:spLocks noChangeShapeType="1"/>
          </p:cNvSpPr>
          <p:nvPr/>
        </p:nvSpPr>
        <p:spPr bwMode="auto">
          <a:xfrm>
            <a:off x="152400" y="6365223"/>
            <a:ext cx="8839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5128" name="Picture 10" descr="isis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418195" y="6392770"/>
            <a:ext cx="681038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9" name="Picture 11" descr="vsb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0320" y="6391183"/>
            <a:ext cx="4762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3196" name="Rectangle 12"/>
          <p:cNvSpPr>
            <a:spLocks noChangeArrowheads="1"/>
          </p:cNvSpPr>
          <p:nvPr/>
        </p:nvSpPr>
        <p:spPr bwMode="auto">
          <a:xfrm>
            <a:off x="6705600" y="57150"/>
            <a:ext cx="229711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>
                <a:solidFill>
                  <a:schemeClr val="accent2"/>
                </a:solidFill>
                <a:ea typeface="宋体" pitchFamily="1" charset="-122"/>
                <a:cs typeface="+mn-cs"/>
              </a:rPr>
              <a:t>Douglas C. Schmidt</a:t>
            </a:r>
          </a:p>
        </p:txBody>
      </p:sp>
      <p:sp>
        <p:nvSpPr>
          <p:cNvPr id="1373201" name="Rectangle 17"/>
          <p:cNvSpPr>
            <a:spLocks noChangeArrowheads="1"/>
          </p:cNvSpPr>
          <p:nvPr/>
        </p:nvSpPr>
        <p:spPr bwMode="auto">
          <a:xfrm>
            <a:off x="4349750" y="6430963"/>
            <a:ext cx="463550" cy="366712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94337BD-2C91-44FC-B100-2A7003AD1CD6}" type="slidenum">
              <a:rPr lang="en-US" altLang="zh-CN" b="1">
                <a:ea typeface="宋体" pitchFamily="1" charset="-122"/>
                <a:cs typeface="+mn-cs"/>
              </a:rPr>
              <a:pPr>
                <a:defRPr/>
              </a:pPr>
              <a:t>‹#›</a:t>
            </a:fld>
            <a:endParaRPr lang="en-US" altLang="zh-CN" b="1" dirty="0">
              <a:ea typeface="宋体" pitchFamily="1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  <p:sldLayoutId id="2147483814" r:id="rId18"/>
    <p:sldLayoutId id="2147483815" r:id="rId19"/>
    <p:sldLayoutId id="2147483816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Tahoma" pitchFamily="34" charset="0"/>
          <a:ea typeface="Arial Unicode MS" pitchFamily="34" charset="-128"/>
          <a:cs typeface="Arial Unicode MS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FF0000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230188" indent="-230188" algn="l" rtl="0" eaLnBrk="0" fontAlgn="base" hangingPunct="0">
        <a:spcBef>
          <a:spcPct val="20000"/>
        </a:spcBef>
        <a:spcAft>
          <a:spcPct val="0"/>
        </a:spcAft>
        <a:buSzPct val="9000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en-US" altLang="zh-CN" sz="20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461963" indent="-2301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30188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Group 2"/>
          <p:cNvGrpSpPr>
            <a:grpSpLocks/>
          </p:cNvGrpSpPr>
          <p:nvPr/>
        </p:nvGrpSpPr>
        <p:grpSpPr bwMode="auto">
          <a:xfrm>
            <a:off x="0" y="0"/>
            <a:ext cx="3200400" cy="6858000"/>
            <a:chOff x="0" y="0"/>
            <a:chExt cx="2016" cy="4320"/>
          </a:xfrm>
        </p:grpSpPr>
        <p:sp>
          <p:nvSpPr>
            <p:cNvPr id="1376259" name="Rectangle 3"/>
            <p:cNvSpPr>
              <a:spLocks noChangeArrowheads="1"/>
            </p:cNvSpPr>
            <p:nvPr userDrawn="1"/>
          </p:nvSpPr>
          <p:spPr bwMode="auto">
            <a:xfrm>
              <a:off x="0" y="0"/>
              <a:ext cx="4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0" name="Freeform 4"/>
            <p:cNvSpPr>
              <a:spLocks/>
            </p:cNvSpPr>
            <p:nvPr userDrawn="1"/>
          </p:nvSpPr>
          <p:spPr bwMode="auto">
            <a:xfrm>
              <a:off x="288" y="0"/>
              <a:ext cx="1728" cy="735"/>
            </a:xfrm>
            <a:custGeom>
              <a:avLst/>
              <a:gdLst/>
              <a:ahLst/>
              <a:cxnLst>
                <a:cxn ang="0">
                  <a:pos x="1728" y="0"/>
                </a:cxn>
                <a:cxn ang="0">
                  <a:pos x="1728" y="480"/>
                </a:cxn>
                <a:cxn ang="0">
                  <a:pos x="380" y="482"/>
                </a:cxn>
                <a:cxn ang="0">
                  <a:pos x="354" y="480"/>
                </a:cxn>
                <a:cxn ang="0">
                  <a:pos x="308" y="489"/>
                </a:cxn>
                <a:cxn ang="0">
                  <a:pos x="246" y="531"/>
                </a:cxn>
                <a:cxn ang="0">
                  <a:pos x="206" y="597"/>
                </a:cxn>
                <a:cxn ang="0">
                  <a:pos x="192" y="666"/>
                </a:cxn>
                <a:cxn ang="0">
                  <a:pos x="192" y="735"/>
                </a:cxn>
                <a:cxn ang="0">
                  <a:pos x="0" y="735"/>
                </a:cxn>
                <a:cxn ang="0">
                  <a:pos x="0" y="480"/>
                </a:cxn>
                <a:cxn ang="0">
                  <a:pos x="0" y="0"/>
                </a:cxn>
                <a:cxn ang="0">
                  <a:pos x="1728" y="0"/>
                </a:cxn>
              </a:cxnLst>
              <a:rect l="0" t="0" r="r" b="b"/>
              <a:pathLst>
                <a:path w="1728" h="735">
                  <a:moveTo>
                    <a:pt x="1728" y="0"/>
                  </a:moveTo>
                  <a:lnTo>
                    <a:pt x="1728" y="480"/>
                  </a:lnTo>
                  <a:lnTo>
                    <a:pt x="380" y="482"/>
                  </a:lnTo>
                  <a:lnTo>
                    <a:pt x="354" y="480"/>
                  </a:lnTo>
                  <a:lnTo>
                    <a:pt x="308" y="489"/>
                  </a:lnTo>
                  <a:cubicBezTo>
                    <a:pt x="290" y="498"/>
                    <a:pt x="263" y="513"/>
                    <a:pt x="246" y="531"/>
                  </a:cubicBezTo>
                  <a:cubicBezTo>
                    <a:pt x="229" y="549"/>
                    <a:pt x="215" y="574"/>
                    <a:pt x="206" y="597"/>
                  </a:cubicBezTo>
                  <a:cubicBezTo>
                    <a:pt x="197" y="620"/>
                    <a:pt x="194" y="643"/>
                    <a:pt x="192" y="666"/>
                  </a:cubicBezTo>
                  <a:lnTo>
                    <a:pt x="192" y="735"/>
                  </a:lnTo>
                  <a:lnTo>
                    <a:pt x="0" y="735"/>
                  </a:lnTo>
                  <a:lnTo>
                    <a:pt x="0" y="480"/>
                  </a:lnTo>
                  <a:lnTo>
                    <a:pt x="0" y="0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pSp>
        <p:nvGrpSpPr>
          <p:cNvPr id="6147" name="Group 5"/>
          <p:cNvGrpSpPr>
            <a:grpSpLocks/>
          </p:cNvGrpSpPr>
          <p:nvPr/>
        </p:nvGrpSpPr>
        <p:grpSpPr bwMode="auto">
          <a:xfrm>
            <a:off x="533400" y="762000"/>
            <a:ext cx="8001000" cy="319088"/>
            <a:chOff x="144" y="1248"/>
            <a:chExt cx="4656" cy="201"/>
          </a:xfrm>
        </p:grpSpPr>
        <p:sp>
          <p:nvSpPr>
            <p:cNvPr id="1376262" name="AutoShape 6"/>
            <p:cNvSpPr>
              <a:spLocks noChangeArrowheads="1"/>
            </p:cNvSpPr>
            <p:nvPr/>
          </p:nvSpPr>
          <p:spPr bwMode="auto">
            <a:xfrm>
              <a:off x="384" y="1248"/>
              <a:ext cx="4416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1376263" name="AutoShape 7"/>
            <p:cNvSpPr>
              <a:spLocks noChangeArrowheads="1"/>
            </p:cNvSpPr>
            <p:nvPr/>
          </p:nvSpPr>
          <p:spPr bwMode="auto">
            <a:xfrm flipH="1">
              <a:off x="144" y="1248"/>
              <a:ext cx="248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6148" name="AutoShape 8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924800" cy="4572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614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769302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376266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400" i="0"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D4C9308B-A6B4-4DF4-A2B3-87721F6E7B1E}" type="datetime1">
              <a:rPr lang="en-US" altLang="zh-CN"/>
              <a:pPr>
                <a:defRPr/>
              </a:pPr>
              <a:t>2/14/2013</a:t>
            </a:fld>
            <a:endParaRPr lang="en-US" altLang="zh-CN"/>
          </a:p>
        </p:txBody>
      </p:sp>
      <p:sp>
        <p:nvSpPr>
          <p:cNvPr id="137626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7463" y="6242050"/>
            <a:ext cx="700087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2000" b="1" i="0">
                <a:solidFill>
                  <a:schemeClr val="bg1"/>
                </a:solidFill>
                <a:ea typeface="宋体" pitchFamily="1" charset="-122"/>
                <a:cs typeface="+mn-cs"/>
              </a:defRPr>
            </a:lvl1pPr>
          </a:lstStyle>
          <a:p>
            <a:pPr>
              <a:defRPr/>
            </a:pPr>
            <a:fld id="{307F5EE2-70F4-479A-B2B9-F843977694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6152" name="Picture 13" descr="doc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667125" y="6164263"/>
            <a:ext cx="2133600" cy="604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luid.cs.cmu.edu/" TargetMode="External"/><Relationship Id="rId5" Type="http://schemas.openxmlformats.org/officeDocument/2006/relationships/hyperlink" Target="http://www.dre.vanderbilt.edu/~schmidt/PDF/DSIS.pdf" TargetMode="Externa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://www.dre.vanderbilt.edu/~schmidt/PDF/BC-schmidt.pd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44.jpeg"/><Relationship Id="rId7" Type="http://schemas.openxmlformats.org/officeDocument/2006/relationships/image" Target="../media/image42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53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steve.vinoski.net/pdf/IEEE-Middleware_Dark_Matter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jpeg"/><Relationship Id="rId4" Type="http://schemas.openxmlformats.org/officeDocument/2006/relationships/hyperlink" Target="http://www.dre.vanderbilt.edu/~schmidt/PDF/pdcp-editorial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12" Type="http://schemas.openxmlformats.org/officeDocument/2006/relationships/image" Target="../media/image8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11" Type="http://schemas.openxmlformats.org/officeDocument/2006/relationships/image" Target="../media/image87.png"/><Relationship Id="rId5" Type="http://schemas.openxmlformats.org/officeDocument/2006/relationships/image" Target="../media/image81.jpeg"/><Relationship Id="rId15" Type="http://schemas.openxmlformats.org/officeDocument/2006/relationships/hyperlink" Target="http://www.dre.vanderbilt.edu/~schmidt/CACM-patterns.html" TargetMode="External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~schmidt/CACM-frameworks.html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2.emf"/><Relationship Id="rId4" Type="http://schemas.openxmlformats.org/officeDocument/2006/relationships/oleObject" Target="../embeddings/oleObject1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guide/basics/what-is-android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re.vanderbilt.edu/ACE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re.vanderbilt.edu/ACE" TargetMode="External"/><Relationship Id="rId3" Type="http://schemas.openxmlformats.org/officeDocument/2006/relationships/notesSlide" Target="../notesSlides/notesSlide47.xml"/><Relationship Id="rId7" Type="http://schemas.openxmlformats.org/officeDocument/2006/relationships/hyperlink" Target="http://www.dre.vanderbilt.edu/TAO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95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re.vanderbilt.edu/ACE" TargetMode="External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hyperlink" Target="http://www.dre.vanderbilt.edu/TAO" TargetMode="External"/><Relationship Id="rId5" Type="http://schemas.openxmlformats.org/officeDocument/2006/relationships/hyperlink" Target="http://www.dre.vanderbilt.edu/JAWS" TargetMode="External"/><Relationship Id="rId10" Type="http://schemas.openxmlformats.org/officeDocument/2006/relationships/image" Target="../media/image95.emf"/><Relationship Id="rId4" Type="http://schemas.openxmlformats.org/officeDocument/2006/relationships/image" Target="../media/image96.png"/><Relationship Id="rId9" Type="http://schemas.openxmlformats.org/officeDocument/2006/relationships/oleObject" Target="../embeddings/oleObject3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49.xml"/><Relationship Id="rId7" Type="http://schemas.openxmlformats.org/officeDocument/2006/relationships/hyperlink" Target="http://www.dre.vanderbilt.edu/ACE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94.png"/><Relationship Id="rId5" Type="http://schemas.openxmlformats.org/officeDocument/2006/relationships/hyperlink" Target="http://www.dre.vanderbilt.edu/TAO" TargetMode="External"/><Relationship Id="rId10" Type="http://schemas.openxmlformats.org/officeDocument/2006/relationships/image" Target="../media/image96.png"/><Relationship Id="rId4" Type="http://schemas.openxmlformats.org/officeDocument/2006/relationships/hyperlink" Target="http://www.dre.vanderbilt.edu/JAWS" TargetMode="External"/><Relationship Id="rId9" Type="http://schemas.openxmlformats.org/officeDocument/2006/relationships/image" Target="../media/image95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jpe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jpeg"/><Relationship Id="rId5" Type="http://schemas.openxmlformats.org/officeDocument/2006/relationships/image" Target="../media/image82.jpeg"/><Relationship Id="rId10" Type="http://schemas.openxmlformats.org/officeDocument/2006/relationships/image" Target="../media/image87.png"/><Relationship Id="rId4" Type="http://schemas.openxmlformats.org/officeDocument/2006/relationships/image" Target="../media/image81.jpeg"/><Relationship Id="rId9" Type="http://schemas.openxmlformats.org/officeDocument/2006/relationships/image" Target="../media/image86.png"/><Relationship Id="rId14" Type="http://schemas.openxmlformats.org/officeDocument/2006/relationships/image" Target="../media/image7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58.jpeg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d.schmidt@vanderbilt.edu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hyperlink" Target="http://en.wikipedia.org/wiki/Unified_Modeling_Language" TargetMode="External"/><Relationship Id="rId5" Type="http://schemas.openxmlformats.org/officeDocument/2006/relationships/image" Target="../media/image112.png"/><Relationship Id="rId10" Type="http://schemas.openxmlformats.org/officeDocument/2006/relationships/image" Target="../media/image109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5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1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notesSlide" Target="../notesSlides/notesSlide74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8.png"/><Relationship Id="rId5" Type="http://schemas.openxmlformats.org/officeDocument/2006/relationships/image" Target="../media/image127.jpeg"/><Relationship Id="rId4" Type="http://schemas.openxmlformats.org/officeDocument/2006/relationships/image" Target="../media/image1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87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5" Type="http://schemas.openxmlformats.org/officeDocument/2006/relationships/image" Target="../media/image85.png"/><Relationship Id="rId4" Type="http://schemas.openxmlformats.org/officeDocument/2006/relationships/image" Target="../media/image131.png"/><Relationship Id="rId9" Type="http://schemas.openxmlformats.org/officeDocument/2006/relationships/image" Target="../media/image13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eetup.com/Coursera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22.jpeg"/><Relationship Id="rId10" Type="http://schemas.openxmlformats.org/officeDocument/2006/relationships/image" Target="../media/image13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nderbilt.edu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anderbilt.edu/eecs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eg"/><Relationship Id="rId4" Type="http://schemas.openxmlformats.org/officeDocument/2006/relationships/hyperlink" Target="http://www.isis.vanderbilt.edu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//upload.wikimedia.org/wikipedia/commons/2/25/Hourglass_2.svg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2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445169" y="330523"/>
            <a:ext cx="8434136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Course Overview: Part 1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162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15542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Accidental </a:t>
            </a:r>
            <a:r>
              <a:rPr lang="en-US" sz="2000" i="1" dirty="0"/>
              <a:t>Complexities</a:t>
            </a: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Concurrent Software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8083" y="2303605"/>
            <a:ext cx="689956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altLang="zh-CN" sz="2000" dirty="0" smtClean="0"/>
              <a:t>Stem from limitations </a:t>
            </a:r>
            <a:r>
              <a:rPr lang="en-US" altLang="zh-CN" sz="2000" dirty="0"/>
              <a:t>with development </a:t>
            </a:r>
            <a:r>
              <a:rPr lang="en-US" altLang="zh-CN" sz="2000" dirty="0" smtClean="0"/>
              <a:t>tools &amp; techniques </a:t>
            </a:r>
            <a:endParaRPr lang="en-US" altLang="zh-CN" sz="2000" dirty="0"/>
          </a:p>
        </p:txBody>
      </p:sp>
      <p:pic>
        <p:nvPicPr>
          <p:cNvPr id="48130" name="Picture 2" descr="http://theryanisms.com/wp-content/uploads/2012/08/wet-floor-sig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196" y="3119293"/>
            <a:ext cx="3810000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397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-1" y="965575"/>
            <a:ext cx="5665509" cy="232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Accidental </a:t>
            </a:r>
            <a:r>
              <a:rPr lang="en-US" sz="2000" i="1" dirty="0"/>
              <a:t>Complexities</a:t>
            </a:r>
          </a:p>
          <a:p>
            <a:pPr marL="4619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Low-level </a:t>
            </a:r>
            <a:r>
              <a:rPr lang="en-US" sz="2000" dirty="0" smtClean="0"/>
              <a:t>APIs</a:t>
            </a:r>
          </a:p>
          <a:p>
            <a:pPr marL="68738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Tedious, error-prone, &amp; non-portable </a:t>
            </a:r>
            <a:endParaRPr lang="en-US" sz="2000" dirty="0"/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Concurrent Software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85" y="2213800"/>
            <a:ext cx="5166784" cy="2938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24" y="1475114"/>
            <a:ext cx="3564127" cy="4415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259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19389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Accidental </a:t>
            </a:r>
            <a:r>
              <a:rPr lang="en-US" sz="2000" i="1" dirty="0"/>
              <a:t>Complexities</a:t>
            </a:r>
          </a:p>
          <a:p>
            <a:pPr marL="4619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Low-level APIs</a:t>
            </a: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42" y="626740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2149" y="1746972"/>
            <a:ext cx="854945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 char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message_[20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];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thread_id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_; } PARAMS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*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print_hello_world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(void *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 {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PARAMS *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(PARAMS *)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("%s from thread %d\n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",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&gt;message_,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thread_id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main (void)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pthread_t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thread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PARAMS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params.thread_id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1;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strcpy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params.message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_, "Hello World");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(&amp;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thread, 0, &amp;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print_hello_world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         (void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*) &amp;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/* ... */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(thread,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return 0;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Concurrent Software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65656" y="5027398"/>
            <a:ext cx="1563184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Pointer-to-function</a:t>
            </a:r>
            <a:endParaRPr lang="en-US" dirty="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 rot="5400000" flipH="1" flipV="1">
            <a:off x="2427380" y="623118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52127" y="6016121"/>
            <a:ext cx="252165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Cast to void *</a:t>
            </a:r>
            <a:endParaRPr lang="en-US" dirty="0"/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 rot="5400000" flipH="1" flipV="1">
            <a:off x="3998474" y="5797800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3" name="Left Arrow 12"/>
          <p:cNvSpPr/>
          <p:nvPr/>
        </p:nvSpPr>
        <p:spPr bwMode="auto">
          <a:xfrm>
            <a:off x="6702265" y="5180923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60993" y="2436827"/>
            <a:ext cx="1141272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Cast 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from 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void *</a:t>
            </a:r>
            <a:endParaRPr lang="en-US" dirty="0"/>
          </a:p>
        </p:txBody>
      </p:sp>
      <p:sp>
        <p:nvSpPr>
          <p:cNvPr id="15" name="Left Arrow 14"/>
          <p:cNvSpPr/>
          <p:nvPr/>
        </p:nvSpPr>
        <p:spPr bwMode="auto">
          <a:xfrm>
            <a:off x="4897602" y="2800727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54340" y="6427524"/>
            <a:ext cx="401944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“Quasi-typed” thread handle</a:t>
            </a:r>
            <a:endParaRPr lang="en-US" dirty="0"/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 rot="16200000" flipH="1">
            <a:off x="450087" y="4881538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5841" y="4810716"/>
            <a:ext cx="461515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Not portable to non-POSIX platforms</a:t>
            </a:r>
            <a:endParaRPr lang="en-US" dirty="0"/>
          </a:p>
        </p:txBody>
      </p:sp>
      <p:pic>
        <p:nvPicPr>
          <p:cNvPr id="19" name="Picture 2" descr="http://farm5.staticflickr.com/4016/4670622965_0acc74de8e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04" y="1069480"/>
            <a:ext cx="2389403" cy="31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0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42" y="6267407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19389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Accidental </a:t>
            </a:r>
            <a:r>
              <a:rPr lang="en-US" sz="2000" i="1" dirty="0"/>
              <a:t>Complexities</a:t>
            </a:r>
          </a:p>
          <a:p>
            <a:pPr marL="4619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Low-level APIs</a:t>
            </a: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Concurrent Software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74655" y="6444303"/>
            <a:ext cx="690042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Other C threading APIs have similar accidental complexities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442149" y="1746972"/>
            <a:ext cx="854945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typedef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{ char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message_[20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];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thread_id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_; } PARAMS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void *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print_hello_world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(void *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 {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PARAMS *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= (PARAMS *)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ptr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printf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("%s from thread %d\n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",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&gt;message_,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&gt;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thread_id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}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main (void)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pthread_t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thread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PARAMS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params.thread_id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 =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1;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strcpy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params.message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_, "Hello World");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pthread_create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(&amp;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thread, 0, &amp;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print_hello_world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sz="16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                (void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*) &amp;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params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/* ... */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b="1" dirty="0" err="1">
                <a:latin typeface="Courier New" pitchFamily="49" charset="0"/>
                <a:cs typeface="Courier New" pitchFamily="49" charset="0"/>
              </a:rPr>
              <a:t>pthread_join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(thread,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0);</a:t>
            </a:r>
            <a:endParaRPr lang="en-US" sz="1600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return 0;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9" name="Picture 2" descr="http://farm5.staticflickr.com/4016/4670622965_0acc74de8e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204" y="1069480"/>
            <a:ext cx="2389403" cy="31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523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42" y="6333396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232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Accidental </a:t>
            </a:r>
            <a:r>
              <a:rPr lang="en-US" sz="2000" i="1" dirty="0"/>
              <a:t>Complexities</a:t>
            </a:r>
          </a:p>
          <a:p>
            <a:pPr marL="4619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Low-level APIs</a:t>
            </a:r>
          </a:p>
          <a:p>
            <a:pPr marL="4619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Limited debugging tools</a:t>
            </a: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Concurrent Software</a:t>
            </a:r>
          </a:p>
        </p:txBody>
      </p:sp>
      <p:pic>
        <p:nvPicPr>
          <p:cNvPr id="18436" name="Picture 4" descr="http://upload.wikimedia.org/wikipedia/commons/b/b9/Trepanation_illustration_France_1800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22" y="940884"/>
            <a:ext cx="3335481" cy="579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File:Hieronymus Bosch 053 detai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11" y="2543682"/>
            <a:ext cx="4633307" cy="418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6203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3842" y="638995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232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Accidental </a:t>
            </a:r>
            <a:r>
              <a:rPr lang="en-US" sz="2000" i="1" dirty="0"/>
              <a:t>Complexities</a:t>
            </a:r>
          </a:p>
          <a:p>
            <a:pPr marL="4619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Low-level APIs</a:t>
            </a:r>
          </a:p>
          <a:p>
            <a:pPr marL="461963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Limited debugging tools</a:t>
            </a: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Concurrent Software</a:t>
            </a:r>
          </a:p>
        </p:txBody>
      </p:sp>
      <p:pic>
        <p:nvPicPr>
          <p:cNvPr id="44034" name="Picture 2" descr="http://farm8.staticflickr.com/7210/6988551091_582f37482e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65" y="2811380"/>
            <a:ext cx="3338021" cy="333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687" y="1502229"/>
            <a:ext cx="4879873" cy="3674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0767" y="6475027"/>
            <a:ext cx="8069344" cy="3416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See </a:t>
            </a:r>
            <a:r>
              <a:rPr lang="en-US" dirty="0" smtClean="0">
                <a:hlinkClick r:id="rId5"/>
              </a:rPr>
              <a:t>www.dre.vanderbilt.edu</a:t>
            </a:r>
            <a:r>
              <a:rPr lang="en-US" dirty="0">
                <a:hlinkClick r:id="rId5"/>
              </a:rPr>
              <a:t>/~</a:t>
            </a:r>
            <a:r>
              <a:rPr lang="en-US" dirty="0" smtClean="0">
                <a:hlinkClick r:id="rId5"/>
              </a:rPr>
              <a:t>schmidt/PDF/DSIS.pdf</a:t>
            </a:r>
            <a:r>
              <a:rPr lang="en-US" dirty="0"/>
              <a:t> &amp; </a:t>
            </a:r>
            <a:r>
              <a:rPr lang="en-US" dirty="0" smtClean="0">
                <a:hlinkClick r:id="rId6"/>
              </a:rPr>
              <a:t>www.fluid.cs.cmu.edu</a:t>
            </a:r>
            <a:r>
              <a:rPr lang="en-US" dirty="0" smtClean="0"/>
              <a:t>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950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2708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Accidental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Complexities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Low-level APIs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Limited debugging tools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Inherent </a:t>
            </a:r>
            <a:r>
              <a:rPr lang="en-US" sz="2000" i="1" dirty="0"/>
              <a:t>Complexities</a:t>
            </a: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Concurrent Software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743687" y="3899943"/>
            <a:ext cx="2373585" cy="9233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buClr>
                <a:schemeClr val="tx1"/>
              </a:buClr>
            </a:pPr>
            <a:r>
              <a:rPr lang="en-US" altLang="zh-CN" sz="2000" dirty="0" smtClean="0"/>
              <a:t>Stem from fundamental </a:t>
            </a:r>
            <a:r>
              <a:rPr lang="en-US" altLang="zh-CN" sz="2000" dirty="0"/>
              <a:t>domain challenges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302" y="1326749"/>
            <a:ext cx="5043409" cy="469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3026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3842" y="6333396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38625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Accidental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Complexities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Low-level APIs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Limited debugging tools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Inherent </a:t>
            </a:r>
            <a:r>
              <a:rPr lang="en-US" sz="2000" i="1" dirty="0"/>
              <a:t>Complexities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Synchronization </a:t>
            </a:r>
            <a:endParaRPr lang="en-US" sz="2000" dirty="0" smtClean="0"/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Scheduling</a:t>
            </a:r>
            <a:endParaRPr lang="en-US" sz="2000" dirty="0"/>
          </a:p>
          <a:p>
            <a:pPr marL="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defRPr/>
            </a:pPr>
            <a:endParaRPr lang="en-US" sz="2000" dirty="0"/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Concurrent Software</a:t>
            </a:r>
          </a:p>
        </p:txBody>
      </p:sp>
      <p:pic>
        <p:nvPicPr>
          <p:cNvPr id="45068" name="Picture 12" descr="http://farm6.staticflickr.com/5079/7113254989_82e259cb37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68" y="998976"/>
            <a:ext cx="4874381" cy="550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6" name="Picture 10" descr="http://farm5.staticflickr.com/4091/4976497160_026165c6cd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44" y="3657780"/>
            <a:ext cx="3745250" cy="234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64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939" y="2552937"/>
            <a:ext cx="505866" cy="70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386259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Accidental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Complexities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Low-level APIs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Limited debugging tools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Inherent </a:t>
            </a:r>
            <a:r>
              <a:rPr lang="en-US" sz="2000" i="1" dirty="0"/>
              <a:t>Complexities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Synchronization 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Scheduling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Deadlocks</a:t>
            </a:r>
            <a:endParaRPr lang="en-US" sz="2000" dirty="0"/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842" y="6392771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Concurrent Software</a:t>
            </a:r>
          </a:p>
        </p:txBody>
      </p:sp>
      <p:sp>
        <p:nvSpPr>
          <p:cNvPr id="2" name="Rectangle 1"/>
          <p:cNvSpPr/>
          <p:nvPr/>
        </p:nvSpPr>
        <p:spPr>
          <a:xfrm>
            <a:off x="391875" y="6434876"/>
            <a:ext cx="841960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schmidt/PDF/BC-schmidt.pdf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5998">
            <a:off x="6655138" y="3373367"/>
            <a:ext cx="774700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5998">
            <a:off x="4478597" y="3373367"/>
            <a:ext cx="774700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rc 4"/>
          <p:cNvSpPr/>
          <p:nvPr/>
        </p:nvSpPr>
        <p:spPr bwMode="auto">
          <a:xfrm>
            <a:off x="5536612" y="2940200"/>
            <a:ext cx="1523174" cy="959223"/>
          </a:xfrm>
          <a:prstGeom prst="arc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Arc 13"/>
          <p:cNvSpPr/>
          <p:nvPr/>
        </p:nvSpPr>
        <p:spPr bwMode="auto">
          <a:xfrm flipV="1">
            <a:off x="5443532" y="3428776"/>
            <a:ext cx="1718785" cy="1134436"/>
          </a:xfrm>
          <a:prstGeom prst="arc">
            <a:avLst>
              <a:gd name="adj1" fmla="val 16200000"/>
              <a:gd name="adj2" fmla="val 21010309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Arc 15"/>
          <p:cNvSpPr/>
          <p:nvPr/>
        </p:nvSpPr>
        <p:spPr bwMode="auto">
          <a:xfrm flipH="1">
            <a:off x="4946632" y="2923869"/>
            <a:ext cx="1523174" cy="959223"/>
          </a:xfrm>
          <a:prstGeom prst="arc">
            <a:avLst>
              <a:gd name="adj1" fmla="val 15564761"/>
              <a:gd name="adj2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009" y="4074638"/>
            <a:ext cx="505866" cy="70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Arc 19"/>
          <p:cNvSpPr/>
          <p:nvPr/>
        </p:nvSpPr>
        <p:spPr bwMode="auto">
          <a:xfrm rot="11155383">
            <a:off x="4946632" y="3658507"/>
            <a:ext cx="1523174" cy="959223"/>
          </a:xfrm>
          <a:prstGeom prst="arc">
            <a:avLst>
              <a:gd name="adj1" fmla="val 15280580"/>
              <a:gd name="adj2" fmla="val 0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12" y="2219010"/>
            <a:ext cx="4998240" cy="353840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/>
          <p:cNvSpPr txBox="1"/>
          <p:nvPr/>
        </p:nvSpPr>
        <p:spPr>
          <a:xfrm>
            <a:off x="4768941" y="3110295"/>
            <a:ext cx="49404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</a:t>
            </a:r>
            <a:r>
              <a:rPr lang="en-US" sz="2800" baseline="-25000" dirty="0"/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68941" y="4515085"/>
            <a:ext cx="49404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</a:t>
            </a:r>
            <a:r>
              <a:rPr lang="en-US" sz="2800" baseline="-25000" dirty="0"/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79788" y="3834572"/>
            <a:ext cx="64082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25" name="TextBox 24"/>
          <p:cNvSpPr txBox="1"/>
          <p:nvPr/>
        </p:nvSpPr>
        <p:spPr>
          <a:xfrm>
            <a:off x="2606562" y="3834572"/>
            <a:ext cx="640828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7291653" y="3119729"/>
            <a:ext cx="141709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&lt;&lt;owns&gt;&gt;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18427" y="4653584"/>
            <a:ext cx="1417098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&lt;&lt;owns&gt;&gt;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54798" y="4653584"/>
            <a:ext cx="149080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&lt;&lt;needs&gt;&gt;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181572" y="3119729"/>
            <a:ext cx="149080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&lt;&lt;needs&gt;&gt;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01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http://farm3.staticflickr.com/2289/2137737248_e9f3e429d1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6" y="2566574"/>
            <a:ext cx="3786554" cy="378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Networked Software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-3009" y="967502"/>
            <a:ext cx="3826480" cy="201593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Collaboration &amp; commerce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file sharing, social media, e-commerce online transaction processing, B2B supply chain management, etc.</a:t>
            </a:r>
            <a:endParaRPr lang="en-US" sz="2000" dirty="0"/>
          </a:p>
        </p:txBody>
      </p:sp>
      <p:pic>
        <p:nvPicPr>
          <p:cNvPr id="19460" name="Picture 4" descr="http://farm6.staticflickr.com/5050/5341765493_c873b27201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04" y="4496696"/>
            <a:ext cx="2280592" cy="159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992514" y="887648"/>
            <a:ext cx="5143947" cy="3361144"/>
            <a:chOff x="3992514" y="887648"/>
            <a:chExt cx="5143947" cy="3361144"/>
          </a:xfrm>
        </p:grpSpPr>
        <p:pic>
          <p:nvPicPr>
            <p:cNvPr id="22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2486" y="887648"/>
              <a:ext cx="5133975" cy="3316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Rectangle 23"/>
            <p:cNvSpPr/>
            <p:nvPr/>
          </p:nvSpPr>
          <p:spPr bwMode="auto">
            <a:xfrm>
              <a:off x="4210330" y="3158836"/>
              <a:ext cx="694180" cy="25998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353408" y="2007787"/>
              <a:ext cx="952505" cy="2862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" pitchFamily="34" charset="0"/>
                  <a:cs typeface="Arial" pitchFamily="34" charset="0"/>
                </a:rPr>
                <a:t>CLIENTS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6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2514" y="2348345"/>
              <a:ext cx="1118673" cy="784620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429" y="3480954"/>
              <a:ext cx="411080" cy="767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7"/>
            <p:cNvSpPr/>
            <p:nvPr/>
          </p:nvSpPr>
          <p:spPr bwMode="auto">
            <a:xfrm>
              <a:off x="5257444" y="3489710"/>
              <a:ext cx="1444692" cy="75908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6" y="3363804"/>
            <a:ext cx="1414463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93111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12807" y="635516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41875"/>
            <a:ext cx="5003017" cy="5531460"/>
          </a:xfrm>
        </p:spPr>
        <p:txBody>
          <a:bodyPr/>
          <a:lstStyle/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Explore the motivations for &amp; challenges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concurrent &amp; networked software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97343"/>
            <a:ext cx="4071298" cy="26360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1486" y="5061321"/>
            <a:ext cx="3753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altLang="zh-CN" sz="2000" i="1" dirty="0"/>
              <a:t>Concurrent software </a:t>
            </a:r>
            <a:r>
              <a:rPr lang="en-US" altLang="zh-CN" sz="2000" dirty="0"/>
              <a:t>can simultaneously run multiple computations that potentially interact with each </a:t>
            </a:r>
            <a:r>
              <a:rPr lang="en-US" altLang="zh-CN" sz="2000" dirty="0" smtClean="0"/>
              <a:t>other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604417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3842" y="6340816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578" name="Picture 2" descr="http://farm3.staticflickr.com/2421/3931165612_0f1415b575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43" y="2362054"/>
            <a:ext cx="6285544" cy="471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86" y="887648"/>
            <a:ext cx="5133975" cy="331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 bwMode="auto">
          <a:xfrm>
            <a:off x="5257444" y="3427364"/>
            <a:ext cx="1444692" cy="7590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Networked Software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-3010" y="967502"/>
            <a:ext cx="4221719" cy="11695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Collaboration &amp; commerce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Scalability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utility computing in clouds</a:t>
            </a:r>
            <a:endParaRPr lang="en-US" sz="2000" dirty="0"/>
          </a:p>
        </p:txBody>
      </p:sp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192" y="2358161"/>
            <a:ext cx="781050" cy="471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498242" y="3158836"/>
            <a:ext cx="406267" cy="2599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3408" y="2007787"/>
            <a:ext cx="9525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CLIENTS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14" y="2348345"/>
            <a:ext cx="1118673" cy="7846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429" y="3480954"/>
            <a:ext cx="411080" cy="76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8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752" y="4013128"/>
            <a:ext cx="738188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91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5072">
            <a:off x="6279116" y="3607226"/>
            <a:ext cx="3026016" cy="290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Rectangle 44"/>
          <p:cNvSpPr/>
          <p:nvPr/>
        </p:nvSpPr>
        <p:spPr bwMode="auto">
          <a:xfrm rot="6375701">
            <a:off x="6173650" y="5904379"/>
            <a:ext cx="859087" cy="60922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6" y="3363804"/>
            <a:ext cx="1414463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94" name="Picture 1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36223">
            <a:off x="6729763" y="6030218"/>
            <a:ext cx="1536642" cy="1410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Rectangle 50"/>
          <p:cNvSpPr/>
          <p:nvPr/>
        </p:nvSpPr>
        <p:spPr bwMode="auto">
          <a:xfrm rot="8315780">
            <a:off x="7851539" y="3140642"/>
            <a:ext cx="135834" cy="1433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597" name="Picture 2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82705">
            <a:off x="7630255" y="3195834"/>
            <a:ext cx="1212850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99" name="Picture 2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033" y="1163168"/>
            <a:ext cx="974725" cy="276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9335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3842" y="6340816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Networked Software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-3010" y="967502"/>
            <a:ext cx="4005495" cy="18620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Collaboration &amp; commerce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Scalability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Availability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minimizing </a:t>
            </a:r>
            <a:r>
              <a:rPr lang="en-US" sz="2000" dirty="0"/>
              <a:t>single points of </a:t>
            </a:r>
            <a:r>
              <a:rPr lang="en-US" sz="2000" dirty="0" smtClean="0"/>
              <a:t>failure via replication</a:t>
            </a:r>
            <a:endParaRPr lang="en-US" sz="20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99" y="2829549"/>
            <a:ext cx="3340874" cy="392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86" y="887648"/>
            <a:ext cx="5133975" cy="331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4208318" y="3158836"/>
            <a:ext cx="696191" cy="2599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53408" y="2007787"/>
            <a:ext cx="9525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CLIENTS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7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14" y="2348345"/>
            <a:ext cx="1118673" cy="7846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429" y="3480954"/>
            <a:ext cx="411080" cy="76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ectangle 28"/>
          <p:cNvSpPr/>
          <p:nvPr/>
        </p:nvSpPr>
        <p:spPr bwMode="auto">
          <a:xfrm>
            <a:off x="5257444" y="3489710"/>
            <a:ext cx="1444692" cy="7590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6" y="3363804"/>
            <a:ext cx="1414463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471" y="4413105"/>
            <a:ext cx="5121620" cy="234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4726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3842" y="6340816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639" name="Picture 15" descr="http://farm6.staticflickr.com/5091/5570838704_becb306b45_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351" y="4369117"/>
            <a:ext cx="3248603" cy="243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Networked Software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-3009" y="967502"/>
            <a:ext cx="3826480" cy="193899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Collaboration &amp; commerce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Scalability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Availability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Cost effectiveness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e</a:t>
            </a:r>
            <a:r>
              <a:rPr lang="en-US" sz="2000" dirty="0" smtClean="0"/>
              <a:t>.g., via shared resources</a:t>
            </a:r>
            <a:endParaRPr lang="en-US" sz="2000" dirty="0"/>
          </a:p>
        </p:txBody>
      </p:sp>
      <p:pic>
        <p:nvPicPr>
          <p:cNvPr id="26626" name="Picture 2" descr="http://farm6.staticflickr.com/5104/5598849912_58d68f59ea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1" y="2976238"/>
            <a:ext cx="3451478" cy="3808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486" y="887648"/>
            <a:ext cx="5133975" cy="331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4249882" y="3158836"/>
            <a:ext cx="654627" cy="2599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53408" y="2007787"/>
            <a:ext cx="952505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itchFamily="34" charset="0"/>
                <a:cs typeface="Arial" pitchFamily="34" charset="0"/>
              </a:rPr>
              <a:t>CLIENTS</a:t>
            </a:r>
            <a:endParaRPr lang="en-US" sz="1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37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14" y="2348345"/>
            <a:ext cx="1118673" cy="78462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429" y="3480954"/>
            <a:ext cx="411080" cy="76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31"/>
          <p:cNvSpPr/>
          <p:nvPr/>
        </p:nvSpPr>
        <p:spPr bwMode="auto">
          <a:xfrm>
            <a:off x="5257444" y="3489710"/>
            <a:ext cx="1444692" cy="7590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226" y="3363804"/>
            <a:ext cx="1414463" cy="63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5715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farm1.staticflickr.com/23/33625104_cf7bd7fa7b_z.jpg?zz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120" y="967502"/>
            <a:ext cx="4464514" cy="394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Networked Software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-3009" y="967502"/>
            <a:ext cx="3826480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Accidental </a:t>
            </a:r>
            <a:r>
              <a:rPr lang="en-US" sz="2000" i="1" dirty="0"/>
              <a:t>Complexities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Algorithmic </a:t>
            </a:r>
            <a:r>
              <a:rPr lang="en-US" sz="2000" dirty="0" smtClean="0"/>
              <a:t>decomposition</a:t>
            </a:r>
            <a:endParaRPr lang="en-US" sz="2000" dirty="0"/>
          </a:p>
        </p:txBody>
      </p:sp>
      <p:pic>
        <p:nvPicPr>
          <p:cNvPr id="5" name="Picture 4" descr="http://www.flazx.us/covers/large-013490012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101" y="5003913"/>
            <a:ext cx="967982" cy="12099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-fp.pearsonhighered.com/bigcovers/01308108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049" y="4822981"/>
            <a:ext cx="967982" cy="12099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53" y="4802199"/>
            <a:ext cx="967982" cy="120997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075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842" y="6392771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Networked Software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-3009" y="967502"/>
            <a:ext cx="3826480" cy="17851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Accidental </a:t>
            </a:r>
            <a:r>
              <a:rPr lang="en-US" sz="2000" i="1" dirty="0"/>
              <a:t>Complexities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Algorithmic decomposition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Continuous </a:t>
            </a:r>
            <a:r>
              <a:rPr lang="en-US" sz="2000" dirty="0" smtClean="0"/>
              <a:t>re-discovery </a:t>
            </a:r>
            <a:br>
              <a:rPr lang="en-US" sz="2000" dirty="0" smtClean="0"/>
            </a:br>
            <a:r>
              <a:rPr lang="en-US" sz="2000" dirty="0" smtClean="0"/>
              <a:t>&amp; re-invention of </a:t>
            </a:r>
            <a:r>
              <a:rPr lang="en-US" sz="2000" dirty="0"/>
              <a:t>core </a:t>
            </a:r>
            <a:r>
              <a:rPr lang="en-US" sz="2000" dirty="0" smtClean="0"/>
              <a:t>components</a:t>
            </a:r>
            <a:endParaRPr lang="en-US" sz="2000" dirty="0"/>
          </a:p>
        </p:txBody>
      </p:sp>
      <p:pic>
        <p:nvPicPr>
          <p:cNvPr id="24" name="Picture 24" descr="http://homepage.mac.com/kvmagruder/images/boorsti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62" y="2232422"/>
            <a:ext cx="5090873" cy="3804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67591" y="6437843"/>
            <a:ext cx="813608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steve.vinoski.net/</a:t>
            </a:r>
            <a:r>
              <a:rPr lang="en-US" sz="2000" dirty="0" err="1" smtClean="0">
                <a:hlinkClick r:id="rId4"/>
              </a:rPr>
              <a:t>pdf</a:t>
            </a:r>
            <a:r>
              <a:rPr lang="en-US" sz="2000" dirty="0" smtClean="0">
                <a:hlinkClick r:id="rId4"/>
              </a:rPr>
              <a:t>/IEEE-Middleware_Dark_Matter.pdf</a:t>
            </a:r>
            <a:r>
              <a:rPr lang="en-US" sz="2000" dirty="0" smtClean="0"/>
              <a:t> for more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958887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upload.wikimedia.org/wikipedia/commons/a/aa/A._gigantea_Aldabra_Giant_Tortois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66" y="3588380"/>
            <a:ext cx="3518176" cy="263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Networked Software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3009" y="967502"/>
            <a:ext cx="3826480" cy="2554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Accidental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Complexities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Algorithmic decomposition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Continuous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re-discovery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re-invention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components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Inherent Complexities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Latency &amp; </a:t>
            </a:r>
            <a:r>
              <a:rPr lang="en-US" sz="2000" dirty="0" smtClean="0"/>
              <a:t>jitter</a:t>
            </a:r>
            <a:endParaRPr lang="en-US" sz="2000" dirty="0"/>
          </a:p>
        </p:txBody>
      </p:sp>
      <p:pic>
        <p:nvPicPr>
          <p:cNvPr id="6" name="Picture 2" descr="http://farm1.staticflickr.com/136/376781013_613c70c503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249" y="1401776"/>
            <a:ext cx="4321541" cy="452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168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Networked Software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03" y="1915171"/>
            <a:ext cx="5134740" cy="399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-3009" y="967502"/>
            <a:ext cx="3826480" cy="324704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Accidental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Complexities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Algorithmic decomposition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Continuous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re-discovery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re-invention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components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Inherent Complexities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Latency &amp; jitter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Reliability &amp; partial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failure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53748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515" y="1069479"/>
            <a:ext cx="3760723" cy="4669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 bwMode="auto">
          <a:xfrm>
            <a:off x="3842" y="6382063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Challenges for Networked Software</a:t>
            </a: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-3009" y="967502"/>
            <a:ext cx="3826480" cy="36317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i="1" dirty="0" smtClean="0">
                <a:solidFill>
                  <a:schemeClr val="bg1">
                    <a:lumMod val="75000"/>
                  </a:schemeClr>
                </a:solidFill>
              </a:rPr>
              <a:t>Accidental 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</a:rPr>
              <a:t>Complexities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Algorithmic decomposition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Continuous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re-discovery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&amp; re-invention of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core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components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i="1" dirty="0" smtClean="0"/>
              <a:t>Inherent Complexities</a:t>
            </a: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Latency &amp; jitter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Reliability &amp; partial </a:t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failure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  <a:p>
            <a:pPr marL="4619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/>
              <a:t>Security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22" name="Rectangle 59"/>
          <p:cNvSpPr>
            <a:spLocks noChangeArrowheads="1"/>
          </p:cNvSpPr>
          <p:nvPr/>
        </p:nvSpPr>
        <p:spPr bwMode="auto">
          <a:xfrm>
            <a:off x="213757" y="6436226"/>
            <a:ext cx="8718468" cy="36933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schmidt/PDF/pdcp-editorial.pdf</a:t>
            </a:r>
            <a:r>
              <a:rPr lang="en-US" sz="2000" dirty="0" smtClean="0"/>
              <a:t> for more info</a:t>
            </a:r>
            <a:endParaRPr lang="en-US" sz="2000" dirty="0"/>
          </a:p>
        </p:txBody>
      </p:sp>
      <p:pic>
        <p:nvPicPr>
          <p:cNvPr id="15362" name="Picture 2" descr="http://farm9.staticflickr.com/8434/7853146846_4cc5d03168_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645" y="4193079"/>
            <a:ext cx="3131089" cy="209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11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4894118" cy="5662450"/>
          </a:xfrm>
        </p:spPr>
        <p:txBody>
          <a:bodyPr/>
          <a:lstStyle/>
          <a:p>
            <a:pPr marL="233363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Concurrent &amp; networked software helps </a:t>
            </a:r>
            <a:endParaRPr lang="en-US" altLang="zh-CN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1963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Leverage advances </a:t>
            </a: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hardware 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networking technology </a:t>
            </a:r>
            <a:endParaRPr lang="en-US" altLang="zh-CN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1963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Meet </a:t>
            </a: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quality &amp; performance needs </a:t>
            </a: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apps &amp; 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services</a:t>
            </a:r>
            <a:endParaRPr lang="en-US" altLang="zh-CN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99" y="3188386"/>
            <a:ext cx="4429519" cy="28849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302" y="1328414"/>
            <a:ext cx="4071298" cy="263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476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-6549" y="6268079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4894118" cy="5662450"/>
          </a:xfrm>
        </p:spPr>
        <p:txBody>
          <a:bodyPr/>
          <a:lstStyle/>
          <a:p>
            <a:pPr marL="233363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Concurrent &amp; networked software helps </a:t>
            </a:r>
            <a:endParaRPr lang="en-US" altLang="zh-CN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1963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Leverage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advances in hardware technology </a:t>
            </a:r>
          </a:p>
          <a:p>
            <a:pPr marL="461963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Meet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quality &amp; performance needs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apps &amp; services</a:t>
            </a:r>
          </a:p>
          <a:p>
            <a:pPr marL="233363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concurrent &amp; networked software solutions must address key </a:t>
            </a:r>
            <a:r>
              <a:rPr lang="en-US" altLang="zh-CN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accidental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altLang="zh-CN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inherent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complexities arising from </a:t>
            </a:r>
          </a:p>
          <a:p>
            <a:pPr marL="457200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Limitations </a:t>
            </a: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development tools/techniques </a:t>
            </a:r>
          </a:p>
          <a:p>
            <a:pPr marL="457200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Fundamental domain challenges</a:t>
            </a:r>
            <a:endParaRPr lang="en-US" altLang="zh-CN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834" y="1070262"/>
            <a:ext cx="3687785" cy="2097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http://farm1.staticflickr.com/136/376781013_613c70c503_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331" y="3329722"/>
            <a:ext cx="3190790" cy="334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143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12807" y="635516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41875"/>
            <a:ext cx="5162103" cy="5531460"/>
          </a:xfrm>
        </p:spPr>
        <p:txBody>
          <a:bodyPr/>
          <a:lstStyle/>
          <a:p>
            <a:pPr marL="228600" lvl="1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Explore the motivations for &amp; challenges </a:t>
            </a:r>
            <a:b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concurrent &amp; networked software</a:t>
            </a:r>
          </a:p>
        </p:txBody>
      </p:sp>
      <p:sp>
        <p:nvSpPr>
          <p:cNvPr id="9" name="Rectangle 8"/>
          <p:cNvSpPr/>
          <p:nvPr/>
        </p:nvSpPr>
        <p:spPr>
          <a:xfrm>
            <a:off x="4563035" y="506132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altLang="zh-CN" sz="2000" i="1" dirty="0" smtClean="0"/>
              <a:t>Networked </a:t>
            </a:r>
            <a:r>
              <a:rPr lang="en-US" altLang="zh-CN" sz="2000" i="1" dirty="0"/>
              <a:t>software </a:t>
            </a:r>
            <a:r>
              <a:rPr lang="en-US" altLang="zh-CN" sz="2000" dirty="0"/>
              <a:t>defines protocols that </a:t>
            </a:r>
            <a:r>
              <a:rPr lang="en-US" altLang="zh-CN" sz="2000" dirty="0" smtClean="0"/>
              <a:t>enable </a:t>
            </a:r>
            <a:r>
              <a:rPr lang="en-US" altLang="zh-CN" sz="2000" dirty="0"/>
              <a:t>computing devices to exchange messages &amp; perform services remotely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049" y="1972917"/>
            <a:ext cx="4429519" cy="28849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97343"/>
            <a:ext cx="4071298" cy="263609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11486" y="5061321"/>
            <a:ext cx="37531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 eaLnBrk="0" hangingPunct="0"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altLang="zh-CN" sz="2000" i="1" dirty="0">
                <a:solidFill>
                  <a:schemeClr val="bg1">
                    <a:lumMod val="75000"/>
                  </a:schemeClr>
                </a:solidFill>
              </a:rPr>
              <a:t>Concurrent software </a:t>
            </a:r>
            <a:r>
              <a:rPr lang="en-US" altLang="zh-CN" sz="2000" dirty="0">
                <a:solidFill>
                  <a:schemeClr val="bg1">
                    <a:lumMod val="75000"/>
                  </a:schemeClr>
                </a:solidFill>
              </a:rPr>
              <a:t>can simultaneously run multiple computations that potentially interact with each </a:t>
            </a:r>
            <a:r>
              <a:rPr lang="en-US" altLang="zh-CN" sz="2000" dirty="0" smtClean="0">
                <a:solidFill>
                  <a:schemeClr val="bg1">
                    <a:lumMod val="75000"/>
                  </a:schemeClr>
                </a:solidFill>
              </a:rPr>
              <a:t>other</a:t>
            </a:r>
            <a:endParaRPr lang="en-US" altLang="zh-CN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2909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4894118" cy="5662450"/>
          </a:xfrm>
        </p:spPr>
        <p:txBody>
          <a:bodyPr/>
          <a:lstStyle/>
          <a:p>
            <a:pPr marL="233363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Concurrent &amp; networked software helps </a:t>
            </a:r>
            <a:endParaRPr lang="en-US" altLang="zh-CN" kern="1200" dirty="0" smtClean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61963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Leverage advances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 hardware technology </a:t>
            </a:r>
          </a:p>
          <a:p>
            <a:pPr marL="461963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Meet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quality &amp; performance needs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apps &amp; services</a:t>
            </a:r>
          </a:p>
          <a:p>
            <a:pPr marL="233363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Successful concurrent &amp; networked software solutions must address key </a:t>
            </a:r>
            <a:r>
              <a:rPr lang="en-US" altLang="zh-CN" i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accidental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altLang="zh-CN" i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inherent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complexities arising from </a:t>
            </a:r>
          </a:p>
          <a:p>
            <a:pPr marL="457200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Limitations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development tools/techniques </a:t>
            </a:r>
          </a:p>
          <a:p>
            <a:pPr marL="457200" indent="-228600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Fundamental domain challenges</a:t>
            </a:r>
            <a:endParaRPr lang="en-US" altLang="zh-CN" kern="1200" dirty="0">
              <a:solidFill>
                <a:schemeClr val="bg1">
                  <a:lumMod val="75000"/>
                </a:schemeClr>
              </a:solidFill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233363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As concurrent &amp; networked </a:t>
            </a: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systems have grown in scale 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functionality </a:t>
            </a: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they must 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cope </a:t>
            </a: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with a 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broader &amp; </a:t>
            </a:r>
            <a:b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more challenging set </a:t>
            </a: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complexities</a:t>
            </a:r>
            <a:endParaRPr lang="en-US" altLang="zh-CN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862" y="1077191"/>
            <a:ext cx="4230688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444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445169" y="330523"/>
            <a:ext cx="8434136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Course Overview: Part 2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166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41875"/>
            <a:ext cx="5070764" cy="553146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defRPr/>
            </a:pP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Explore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motivations for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challenges of concurrent &amp; networked software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Describe how </a:t>
            </a:r>
            <a:r>
              <a:rPr lang="en-US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i="1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frameworks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help address challenges of concurrent </a:t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networked software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3" y="2964701"/>
            <a:ext cx="5330818" cy="403809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23455" y="6438839"/>
            <a:ext cx="758536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This section gives a high-level overview of patterns &amp; frameworks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822" y="1436640"/>
            <a:ext cx="4527177" cy="484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70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80652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</a:t>
            </a:r>
          </a:p>
        </p:txBody>
      </p:sp>
      <p:sp>
        <p:nvSpPr>
          <p:cNvPr id="22" name="Rectangle 59"/>
          <p:cNvSpPr>
            <a:spLocks noChangeArrowheads="1"/>
          </p:cNvSpPr>
          <p:nvPr/>
        </p:nvSpPr>
        <p:spPr bwMode="auto">
          <a:xfrm>
            <a:off x="5361709" y="2364627"/>
            <a:ext cx="3470564" cy="2419124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400" dirty="0"/>
              <a:t>To </a:t>
            </a:r>
            <a:r>
              <a:rPr lang="en-US" sz="2400" dirty="0" smtClean="0"/>
              <a:t>slay the dragons of accidental &amp; inherent complexity associated with concurrent &amp; networked software we </a:t>
            </a:r>
            <a:r>
              <a:rPr lang="en-US" sz="2400" dirty="0"/>
              <a:t>need to </a:t>
            </a:r>
            <a:r>
              <a:rPr lang="en-US" sz="2400" dirty="0" smtClean="0"/>
              <a:t>codify </a:t>
            </a:r>
            <a:r>
              <a:rPr lang="en-US" sz="2400" i="1" dirty="0" smtClean="0"/>
              <a:t>proven </a:t>
            </a:r>
            <a:r>
              <a:rPr lang="en-US" sz="2400" i="1" dirty="0"/>
              <a:t>software experience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8" y="1030580"/>
            <a:ext cx="4842504" cy="5183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6054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auto">
          <a:xfrm>
            <a:off x="12807" y="6318291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820" name="Rectangle 13"/>
          <p:cNvSpPr>
            <a:spLocks noChangeArrowheads="1"/>
          </p:cNvSpPr>
          <p:nvPr/>
        </p:nvSpPr>
        <p:spPr bwMode="auto">
          <a:xfrm>
            <a:off x="9524" y="1142992"/>
            <a:ext cx="3783158" cy="101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Present solutions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common problems </a:t>
            </a:r>
            <a:r>
              <a:rPr lang="en-US" sz="2000" dirty="0">
                <a:latin typeface="+mn-lt"/>
                <a:ea typeface="+mn-ea"/>
                <a:cs typeface="+mn-cs"/>
              </a:rPr>
              <a:t>arising within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context</a:t>
            </a:r>
          </a:p>
        </p:txBody>
      </p:sp>
      <p:sp>
        <p:nvSpPr>
          <p:cNvPr id="32772" name="Rectangle 14"/>
          <p:cNvSpPr>
            <a:spLocks noGrp="1" noChangeArrowheads="1"/>
          </p:cNvSpPr>
          <p:nvPr>
            <p:ph type="title"/>
          </p:nvPr>
        </p:nvSpPr>
        <p:spPr>
          <a:xfrm>
            <a:off x="-9525" y="260667"/>
            <a:ext cx="9221788" cy="914400"/>
          </a:xfrm>
        </p:spPr>
        <p:txBody>
          <a:bodyPr/>
          <a:lstStyle/>
          <a:p>
            <a:r>
              <a:rPr lang="en-US" sz="3200" dirty="0" smtClean="0"/>
              <a:t>Part of the Solution: Patterns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4228485" y="4821381"/>
            <a:ext cx="873452" cy="179082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" y="3138055"/>
            <a:ext cx="4559306" cy="378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539" y="1175067"/>
            <a:ext cx="4719415" cy="342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581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096" y="2356090"/>
            <a:ext cx="2682875" cy="171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820" name="Rectangle 13"/>
          <p:cNvSpPr>
            <a:spLocks noChangeArrowheads="1"/>
          </p:cNvSpPr>
          <p:nvPr/>
        </p:nvSpPr>
        <p:spPr bwMode="auto">
          <a:xfrm>
            <a:off x="9524" y="1142992"/>
            <a:ext cx="3741594" cy="101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Present solutions to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common problems </a:t>
            </a:r>
            <a:r>
              <a:rPr lang="en-US" sz="2000" dirty="0">
                <a:latin typeface="+mn-lt"/>
                <a:ea typeface="+mn-ea"/>
                <a:cs typeface="+mn-cs"/>
              </a:rPr>
              <a:t>arising within a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context</a:t>
            </a:r>
          </a:p>
        </p:txBody>
      </p:sp>
      <p:sp>
        <p:nvSpPr>
          <p:cNvPr id="32772" name="Rectangle 14"/>
          <p:cNvSpPr>
            <a:spLocks noGrp="1" noChangeArrowheads="1"/>
          </p:cNvSpPr>
          <p:nvPr>
            <p:ph type="title"/>
          </p:nvPr>
        </p:nvSpPr>
        <p:spPr>
          <a:xfrm>
            <a:off x="-9525" y="260667"/>
            <a:ext cx="9221788" cy="914400"/>
          </a:xfrm>
        </p:spPr>
        <p:txBody>
          <a:bodyPr/>
          <a:lstStyle/>
          <a:p>
            <a:r>
              <a:rPr lang="en-US" sz="3200" dirty="0" smtClean="0"/>
              <a:t>Part of the Solution: Patterns</a:t>
            </a:r>
          </a:p>
        </p:txBody>
      </p:sp>
      <p:sp>
        <p:nvSpPr>
          <p:cNvPr id="54" name="Rectangle 53"/>
          <p:cNvSpPr/>
          <p:nvPr/>
        </p:nvSpPr>
        <p:spPr bwMode="auto">
          <a:xfrm rot="20220035">
            <a:off x="4209482" y="2525962"/>
            <a:ext cx="1256506" cy="2982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57" y="2349553"/>
            <a:ext cx="690104" cy="1366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5" descr="http://farm6.staticflickr.com/5129/5356419464_9470411980_b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9" y="3895178"/>
            <a:ext cx="2045749" cy="125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ctangle 56"/>
          <p:cNvSpPr/>
          <p:nvPr/>
        </p:nvSpPr>
        <p:spPr>
          <a:xfrm>
            <a:off x="964436" y="3304496"/>
            <a:ext cx="142157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smtClean="0"/>
              <a:t>Mobile Devices</a:t>
            </a:r>
            <a:endParaRPr lang="en-US" i="1" dirty="0"/>
          </a:p>
        </p:txBody>
      </p:sp>
      <p:pic>
        <p:nvPicPr>
          <p:cNvPr id="61" name="Picture 2" descr="http://farm4.staticflickr.com/3121/3240810984_6f3d96086b_b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898" y="1191578"/>
            <a:ext cx="2251651" cy="253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5182323" y="1355357"/>
            <a:ext cx="142157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Electronic Trading</a:t>
            </a:r>
            <a:endParaRPr lang="en-US" i="1" dirty="0"/>
          </a:p>
        </p:txBody>
      </p:sp>
      <p:sp>
        <p:nvSpPr>
          <p:cNvPr id="63" name="Rectangle 62"/>
          <p:cNvSpPr/>
          <p:nvPr/>
        </p:nvSpPr>
        <p:spPr>
          <a:xfrm>
            <a:off x="3765850" y="2296586"/>
            <a:ext cx="142157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Aerospace</a:t>
            </a:r>
            <a:endParaRPr lang="en-US" i="1" dirty="0"/>
          </a:p>
        </p:txBody>
      </p:sp>
      <p:pic>
        <p:nvPicPr>
          <p:cNvPr id="64" name="Picture 2" descr="http://farm3.staticflickr.com/2570/4165107555_33715f0279_b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768" y="4630038"/>
            <a:ext cx="1551766" cy="11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/>
          <p:cNvSpPr/>
          <p:nvPr/>
        </p:nvSpPr>
        <p:spPr>
          <a:xfrm>
            <a:off x="3445867" y="5440383"/>
            <a:ext cx="142157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Automotive</a:t>
            </a:r>
            <a:endParaRPr lang="en-US" i="1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4866844" y="3222493"/>
            <a:ext cx="1256506" cy="29825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449371" y="4223142"/>
            <a:ext cx="2936497" cy="1866151"/>
            <a:chOff x="-34442" y="976037"/>
            <a:chExt cx="3948937" cy="2546891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3" y="976037"/>
              <a:ext cx="1420813" cy="1354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Rectangle 19"/>
            <p:cNvSpPr/>
            <p:nvPr/>
          </p:nvSpPr>
          <p:spPr bwMode="auto">
            <a:xfrm>
              <a:off x="140467" y="1176866"/>
              <a:ext cx="1214965" cy="11248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Rectangle 45"/>
            <p:cNvSpPr>
              <a:spLocks noChangeArrowheads="1"/>
            </p:cNvSpPr>
            <p:nvPr/>
          </p:nvSpPr>
          <p:spPr bwMode="auto">
            <a:xfrm>
              <a:off x="1732410" y="2152375"/>
              <a:ext cx="1587" cy="19050"/>
            </a:xfrm>
            <a:prstGeom prst="rect">
              <a:avLst/>
            </a:prstGeom>
            <a:blipFill dpi="0" rotWithShape="0">
              <a:blip r:embed="rId9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46"/>
            <p:cNvSpPr>
              <a:spLocks noChangeArrowheads="1"/>
            </p:cNvSpPr>
            <p:nvPr/>
          </p:nvSpPr>
          <p:spPr bwMode="auto">
            <a:xfrm>
              <a:off x="2410272" y="2152375"/>
              <a:ext cx="1588" cy="19050"/>
            </a:xfrm>
            <a:prstGeom prst="rect">
              <a:avLst/>
            </a:prstGeom>
            <a:blipFill dpi="0" rotWithShape="0">
              <a:blip r:embed="rId9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Rectangle 51"/>
            <p:cNvSpPr>
              <a:spLocks noChangeArrowheads="1"/>
            </p:cNvSpPr>
            <p:nvPr/>
          </p:nvSpPr>
          <p:spPr bwMode="auto">
            <a:xfrm>
              <a:off x="2535685" y="2312712"/>
              <a:ext cx="1587" cy="17463"/>
            </a:xfrm>
            <a:prstGeom prst="rect">
              <a:avLst/>
            </a:prstGeom>
            <a:blipFill dpi="0" rotWithShape="0">
              <a:blip r:embed="rId9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Rectangle 52"/>
            <p:cNvSpPr>
              <a:spLocks noChangeArrowheads="1"/>
            </p:cNvSpPr>
            <p:nvPr/>
          </p:nvSpPr>
          <p:spPr bwMode="auto">
            <a:xfrm>
              <a:off x="1875285" y="2312712"/>
              <a:ext cx="1587" cy="17463"/>
            </a:xfrm>
            <a:prstGeom prst="rect">
              <a:avLst/>
            </a:prstGeom>
            <a:blipFill dpi="0" rotWithShape="0">
              <a:blip r:embed="rId9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40"/>
            <p:cNvSpPr>
              <a:spLocks noChangeAspect="1" noChangeArrowheads="1"/>
            </p:cNvSpPr>
            <p:nvPr/>
          </p:nvSpPr>
          <p:spPr bwMode="auto">
            <a:xfrm>
              <a:off x="412741" y="1531362"/>
              <a:ext cx="670418" cy="415848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100" b="1" u="none" dirty="0" smtClean="0">
                  <a:solidFill>
                    <a:srgbClr val="000000"/>
                  </a:solidFill>
                </a:rPr>
                <a:t>  HTTP </a:t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Client</a:t>
              </a:r>
              <a:endParaRPr lang="en-US" b="1" u="none" dirty="0"/>
            </a:p>
          </p:txBody>
        </p:sp>
        <p:sp>
          <p:nvSpPr>
            <p:cNvPr id="26" name="Rectangle 58"/>
            <p:cNvSpPr>
              <a:spLocks noChangeArrowheads="1"/>
            </p:cNvSpPr>
            <p:nvPr/>
          </p:nvSpPr>
          <p:spPr bwMode="auto">
            <a:xfrm>
              <a:off x="1770157" y="1764469"/>
              <a:ext cx="1885131" cy="152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 u="none" dirty="0">
                  <a:solidFill>
                    <a:srgbClr val="000000"/>
                  </a:solidFill>
                </a:rPr>
                <a:t>GET /index.html HTTP/1.0</a:t>
              </a:r>
              <a:endParaRPr lang="en-US" sz="800" b="1" u="none" dirty="0"/>
            </a:p>
          </p:txBody>
        </p:sp>
        <p:sp>
          <p:nvSpPr>
            <p:cNvPr id="27" name="Rectangle 59"/>
            <p:cNvSpPr>
              <a:spLocks noChangeArrowheads="1"/>
            </p:cNvSpPr>
            <p:nvPr/>
          </p:nvSpPr>
          <p:spPr bwMode="auto">
            <a:xfrm>
              <a:off x="-34442" y="2769684"/>
              <a:ext cx="2172929" cy="151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800" b="1" u="none" dirty="0">
                  <a:solidFill>
                    <a:srgbClr val="000000"/>
                  </a:solidFill>
                </a:rPr>
                <a:t>&lt;</a:t>
              </a:r>
              <a:r>
                <a:rPr lang="en-US" sz="800" b="1" u="none" dirty="0" smtClean="0">
                  <a:solidFill>
                    <a:srgbClr val="000000"/>
                  </a:solidFill>
                </a:rPr>
                <a:t>H1&gt;DOC group </a:t>
              </a:r>
              <a:r>
                <a:rPr lang="en-US" sz="800" b="1" u="none" dirty="0">
                  <a:solidFill>
                    <a:srgbClr val="000000"/>
                  </a:solidFill>
                </a:rPr>
                <a:t>page&lt;/H1&gt;...</a:t>
              </a:r>
              <a:endParaRPr lang="en-US" sz="800" b="1" u="none" dirty="0"/>
            </a:p>
          </p:txBody>
        </p:sp>
        <p:sp>
          <p:nvSpPr>
            <p:cNvPr id="28" name="Freeform 70"/>
            <p:cNvSpPr>
              <a:spLocks/>
            </p:cNvSpPr>
            <p:nvPr/>
          </p:nvSpPr>
          <p:spPr bwMode="auto">
            <a:xfrm>
              <a:off x="94053" y="2107419"/>
              <a:ext cx="1588" cy="26988"/>
            </a:xfrm>
            <a:custGeom>
              <a:avLst/>
              <a:gdLst>
                <a:gd name="T0" fmla="*/ 0 w 1"/>
                <a:gd name="T1" fmla="*/ 40 h 11"/>
                <a:gd name="T2" fmla="*/ 0 w 1"/>
                <a:gd name="T3" fmla="*/ 40 h 11"/>
                <a:gd name="T4" fmla="*/ 0 w 1"/>
                <a:gd name="T5" fmla="*/ 40 h 11"/>
                <a:gd name="T6" fmla="*/ 0 w 1"/>
                <a:gd name="T7" fmla="*/ 0 h 11"/>
                <a:gd name="T8" fmla="*/ 0 w 1"/>
                <a:gd name="T9" fmla="*/ 0 h 11"/>
                <a:gd name="T10" fmla="*/ 0 w 1"/>
                <a:gd name="T11" fmla="*/ 0 h 11"/>
                <a:gd name="T12" fmla="*/ 0 w 1"/>
                <a:gd name="T13" fmla="*/ 4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1"/>
                <a:gd name="T23" fmla="*/ 1 w 1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blipFill dpi="0" rotWithShape="0">
              <a:blip r:embed="rId9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2"/>
            <p:cNvSpPr>
              <a:spLocks/>
            </p:cNvSpPr>
            <p:nvPr/>
          </p:nvSpPr>
          <p:spPr bwMode="auto">
            <a:xfrm>
              <a:off x="854465" y="2107419"/>
              <a:ext cx="1588" cy="26988"/>
            </a:xfrm>
            <a:custGeom>
              <a:avLst/>
              <a:gdLst>
                <a:gd name="T0" fmla="*/ 0 w 1"/>
                <a:gd name="T1" fmla="*/ 40 h 11"/>
                <a:gd name="T2" fmla="*/ 0 w 1"/>
                <a:gd name="T3" fmla="*/ 40 h 11"/>
                <a:gd name="T4" fmla="*/ 0 w 1"/>
                <a:gd name="T5" fmla="*/ 40 h 11"/>
                <a:gd name="T6" fmla="*/ 0 w 1"/>
                <a:gd name="T7" fmla="*/ 0 h 11"/>
                <a:gd name="T8" fmla="*/ 0 w 1"/>
                <a:gd name="T9" fmla="*/ 0 h 11"/>
                <a:gd name="T10" fmla="*/ 0 w 1"/>
                <a:gd name="T11" fmla="*/ 0 h 11"/>
                <a:gd name="T12" fmla="*/ 0 w 1"/>
                <a:gd name="T13" fmla="*/ 4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1"/>
                <a:gd name="T23" fmla="*/ 1 w 1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blipFill dpi="0" rotWithShape="0">
              <a:blip r:embed="rId9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0" name="Group 110"/>
            <p:cNvGrpSpPr>
              <a:grpSpLocks/>
            </p:cNvGrpSpPr>
            <p:nvPr/>
          </p:nvGrpSpPr>
          <p:grpSpPr bwMode="auto">
            <a:xfrm rot="1623600">
              <a:off x="1450608" y="2236512"/>
              <a:ext cx="1066800" cy="152400"/>
              <a:chOff x="1427" y="698"/>
              <a:chExt cx="672" cy="96"/>
            </a:xfrm>
          </p:grpSpPr>
          <p:sp>
            <p:nvSpPr>
              <p:cNvPr id="38" name="Oval 108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39" name="Line 109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31" name="Group 111"/>
            <p:cNvGrpSpPr>
              <a:grpSpLocks/>
            </p:cNvGrpSpPr>
            <p:nvPr/>
          </p:nvGrpSpPr>
          <p:grpSpPr bwMode="auto">
            <a:xfrm rot="1532858" flipH="1">
              <a:off x="1446172" y="2474711"/>
              <a:ext cx="1066800" cy="152400"/>
              <a:chOff x="1427" y="698"/>
              <a:chExt cx="672" cy="96"/>
            </a:xfrm>
          </p:grpSpPr>
          <p:sp>
            <p:nvSpPr>
              <p:cNvPr id="36" name="Oval 112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37" name="Line 113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82" y="2168790"/>
              <a:ext cx="1420813" cy="1354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Rectangle 32"/>
            <p:cNvSpPr/>
            <p:nvPr/>
          </p:nvSpPr>
          <p:spPr bwMode="auto">
            <a:xfrm>
              <a:off x="2540095" y="2369620"/>
              <a:ext cx="1214965" cy="11248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Rectangle 40"/>
            <p:cNvSpPr>
              <a:spLocks noChangeAspect="1" noChangeArrowheads="1"/>
            </p:cNvSpPr>
            <p:nvPr/>
          </p:nvSpPr>
          <p:spPr bwMode="auto">
            <a:xfrm>
              <a:off x="2812369" y="2589640"/>
              <a:ext cx="670418" cy="415848"/>
            </a:xfrm>
            <a:prstGeom prst="rect">
              <a:avLst/>
            </a:prstGeom>
            <a:solidFill>
              <a:srgbClr val="E1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100" b="1" u="none" dirty="0" smtClean="0">
                  <a:solidFill>
                    <a:srgbClr val="000000"/>
                  </a:solidFill>
                </a:rPr>
                <a:t>  HTTP </a:t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Server</a:t>
              </a:r>
              <a:endParaRPr lang="en-US" b="1" u="none" dirty="0"/>
            </a:p>
          </p:txBody>
        </p:sp>
        <p:sp>
          <p:nvSpPr>
            <p:cNvPr id="35" name="Rectangle 82"/>
            <p:cNvSpPr>
              <a:spLocks noChangeArrowheads="1"/>
            </p:cNvSpPr>
            <p:nvPr/>
          </p:nvSpPr>
          <p:spPr bwMode="auto">
            <a:xfrm>
              <a:off x="2610247" y="3148684"/>
              <a:ext cx="1133890" cy="340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900" b="1" u="none" dirty="0" smtClean="0">
                  <a:solidFill>
                    <a:srgbClr val="000000"/>
                  </a:solidFill>
                </a:rPr>
                <a:t>www.dre.</a:t>
              </a:r>
              <a:br>
                <a:rPr lang="en-US" sz="900" b="1" u="none" dirty="0" smtClean="0">
                  <a:solidFill>
                    <a:srgbClr val="000000"/>
                  </a:solidFill>
                </a:rPr>
              </a:br>
              <a:r>
                <a:rPr lang="en-US" sz="900" b="1" u="none" dirty="0" smtClean="0">
                  <a:solidFill>
                    <a:srgbClr val="000000"/>
                  </a:solidFill>
                </a:rPr>
                <a:t>vanderbilt.edu</a:t>
              </a:r>
              <a:endParaRPr lang="en-US" sz="1200" b="1" u="none" dirty="0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5368100" y="5823327"/>
            <a:ext cx="1634778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Web Services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8930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0" name="Rectangle 13"/>
          <p:cNvSpPr>
            <a:spLocks noChangeArrowheads="1"/>
          </p:cNvSpPr>
          <p:nvPr/>
        </p:nvSpPr>
        <p:spPr bwMode="auto">
          <a:xfrm>
            <a:off x="9524" y="1142992"/>
            <a:ext cx="3741594" cy="17851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Present solutions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common problems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arising within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context</a:t>
            </a:r>
          </a:p>
          <a:p>
            <a:pPr marL="233363" lvl="1" indent="-233363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altLang="en-US" sz="2000" dirty="0"/>
              <a:t>Help </a:t>
            </a:r>
            <a:r>
              <a:rPr lang="en-US" altLang="en-US" sz="2000" dirty="0" smtClean="0"/>
              <a:t>balance &amp; resolve </a:t>
            </a:r>
            <a:r>
              <a:rPr lang="en-US" altLang="en-US" sz="2000" dirty="0"/>
              <a:t>key software design </a:t>
            </a:r>
            <a:r>
              <a:rPr lang="en-US" altLang="en-US" sz="2000" dirty="0" smtClean="0"/>
              <a:t>forces</a:t>
            </a:r>
          </a:p>
        </p:txBody>
      </p:sp>
      <p:sp>
        <p:nvSpPr>
          <p:cNvPr id="32772" name="Rectangle 14"/>
          <p:cNvSpPr>
            <a:spLocks noGrp="1" noChangeArrowheads="1"/>
          </p:cNvSpPr>
          <p:nvPr>
            <p:ph type="title"/>
          </p:nvPr>
        </p:nvSpPr>
        <p:spPr>
          <a:xfrm>
            <a:off x="-9525" y="260667"/>
            <a:ext cx="9221788" cy="914400"/>
          </a:xfrm>
        </p:spPr>
        <p:txBody>
          <a:bodyPr/>
          <a:lstStyle/>
          <a:p>
            <a:r>
              <a:rPr lang="en-US" sz="3200" dirty="0" smtClean="0"/>
              <a:t>Part of the Solution: Patterns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064450" y="1091037"/>
            <a:ext cx="6520070" cy="5143500"/>
            <a:chOff x="1930400" y="1274134"/>
            <a:chExt cx="7924800" cy="5638800"/>
          </a:xfrm>
        </p:grpSpPr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652117911"/>
                </p:ext>
              </p:extLst>
            </p:nvPr>
          </p:nvGraphicFramePr>
          <p:xfrm>
            <a:off x="1930400" y="1274134"/>
            <a:ext cx="7924800" cy="5638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9" name="Flowchart: Connector 18"/>
            <p:cNvSpPr/>
            <p:nvPr/>
          </p:nvSpPr>
          <p:spPr>
            <a:xfrm>
              <a:off x="5015755" y="3249904"/>
              <a:ext cx="1919992" cy="1680154"/>
            </a:xfrm>
            <a:prstGeom prst="flowChartConnector">
              <a:avLst/>
            </a:prstGeom>
            <a:solidFill>
              <a:srgbClr val="336699"/>
            </a:solidFill>
            <a:ln w="12700"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Patterns</a:t>
              </a:r>
              <a:endParaRPr lang="en-US" sz="14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2772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20" name="Rectangle 13"/>
          <p:cNvSpPr>
            <a:spLocks noChangeArrowheads="1"/>
          </p:cNvSpPr>
          <p:nvPr/>
        </p:nvSpPr>
        <p:spPr bwMode="auto">
          <a:xfrm>
            <a:off x="9524" y="1142992"/>
            <a:ext cx="3845503" cy="31700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Present solutions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common problems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arising within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context</a:t>
            </a:r>
          </a:p>
          <a:p>
            <a:pPr marL="233363" lvl="1" indent="-233363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Help balance &amp; resolve key software design forces</a:t>
            </a:r>
          </a:p>
          <a:p>
            <a:pPr marL="233363" lvl="1" indent="-233363" eaLnBrk="0" hangingPunct="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/>
              <a:t>Capture recurring structures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&amp; </a:t>
            </a:r>
            <a:r>
              <a:rPr lang="en-US" sz="2000" dirty="0"/>
              <a:t>dynamics among software elements to facilitate reuse of successful </a:t>
            </a:r>
            <a:r>
              <a:rPr lang="en-US" sz="2000" dirty="0" smtClean="0"/>
              <a:t>designs</a:t>
            </a:r>
          </a:p>
        </p:txBody>
      </p:sp>
      <p:sp>
        <p:nvSpPr>
          <p:cNvPr id="32772" name="Rectangle 14"/>
          <p:cNvSpPr>
            <a:spLocks noGrp="1" noChangeArrowheads="1"/>
          </p:cNvSpPr>
          <p:nvPr>
            <p:ph type="title"/>
          </p:nvPr>
        </p:nvSpPr>
        <p:spPr>
          <a:xfrm>
            <a:off x="-9525" y="260667"/>
            <a:ext cx="9221788" cy="914400"/>
          </a:xfrm>
        </p:spPr>
        <p:txBody>
          <a:bodyPr/>
          <a:lstStyle/>
          <a:p>
            <a:r>
              <a:rPr lang="en-US" sz="3200" dirty="0" smtClean="0"/>
              <a:t>Part of the Solution: Patterns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52454" y="1182156"/>
            <a:ext cx="5026950" cy="3358671"/>
            <a:chOff x="4778827" y="1727264"/>
            <a:chExt cx="4299857" cy="2724498"/>
          </a:xfrm>
        </p:grpSpPr>
        <p:sp>
          <p:nvSpPr>
            <p:cNvPr id="6" name="AutoShape 6"/>
            <p:cNvSpPr>
              <a:spLocks noChangeAspect="1" noChangeArrowheads="1"/>
            </p:cNvSpPr>
            <p:nvPr/>
          </p:nvSpPr>
          <p:spPr bwMode="auto">
            <a:xfrm>
              <a:off x="8234420" y="2327995"/>
              <a:ext cx="199866" cy="22511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5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" name="Line 7"/>
            <p:cNvSpPr>
              <a:spLocks noChangeAspect="1" noChangeShapeType="1"/>
            </p:cNvSpPr>
            <p:nvPr/>
          </p:nvSpPr>
          <p:spPr bwMode="auto">
            <a:xfrm>
              <a:off x="8334353" y="2553114"/>
              <a:ext cx="0" cy="2251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8"/>
            <p:cNvSpPr>
              <a:spLocks noChangeAspect="1" noChangeShapeType="1"/>
            </p:cNvSpPr>
            <p:nvPr/>
          </p:nvSpPr>
          <p:spPr bwMode="auto">
            <a:xfrm>
              <a:off x="5844780" y="2057459"/>
              <a:ext cx="195659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4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9" name="Group 9"/>
            <p:cNvGrpSpPr>
              <a:grpSpLocks noChangeAspect="1"/>
            </p:cNvGrpSpPr>
            <p:nvPr/>
          </p:nvGrpSpPr>
          <p:grpSpPr bwMode="auto">
            <a:xfrm>
              <a:off x="7570315" y="3993467"/>
              <a:ext cx="1332441" cy="300158"/>
              <a:chOff x="2400" y="2937"/>
              <a:chExt cx="960" cy="192"/>
            </a:xfrm>
          </p:grpSpPr>
          <p:sp>
            <p:nvSpPr>
              <p:cNvPr id="32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400" y="2937"/>
                <a:ext cx="96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400" noProof="1">
                    <a:latin typeface="Arial" pitchFamily="34" charset="0"/>
                    <a:cs typeface="Arial" pitchFamily="34" charset="0"/>
                  </a:rPr>
                  <a:t>s-&gt;getData()</a:t>
                </a:r>
              </a:p>
            </p:txBody>
          </p:sp>
          <p:sp>
            <p:nvSpPr>
              <p:cNvPr id="33" name="Freeform 11"/>
              <p:cNvSpPr>
                <a:spLocks noChangeAspect="1"/>
              </p:cNvSpPr>
              <p:nvPr/>
            </p:nvSpPr>
            <p:spPr bwMode="auto">
              <a:xfrm>
                <a:off x="3264" y="2937"/>
                <a:ext cx="96" cy="96"/>
              </a:xfrm>
              <a:custGeom>
                <a:avLst/>
                <a:gdLst>
                  <a:gd name="T0" fmla="*/ 0 w 96"/>
                  <a:gd name="T1" fmla="*/ 0 h 96"/>
                  <a:gd name="T2" fmla="*/ 96 w 96"/>
                  <a:gd name="T3" fmla="*/ 96 h 96"/>
                  <a:gd name="T4" fmla="*/ 96 w 96"/>
                  <a:gd name="T5" fmla="*/ 0 h 96"/>
                  <a:gd name="T6" fmla="*/ 0 w 96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0"/>
                    </a:moveTo>
                    <a:lnTo>
                      <a:pt x="96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54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0" name="Group 12"/>
            <p:cNvGrpSpPr>
              <a:grpSpLocks noChangeAspect="1"/>
            </p:cNvGrpSpPr>
            <p:nvPr/>
          </p:nvGrpSpPr>
          <p:grpSpPr bwMode="auto">
            <a:xfrm>
              <a:off x="7801377" y="1775401"/>
              <a:ext cx="1065953" cy="525277"/>
              <a:chOff x="2256" y="1257"/>
              <a:chExt cx="768" cy="336"/>
            </a:xfrm>
          </p:grpSpPr>
          <p:sp>
            <p:nvSpPr>
              <p:cNvPr id="30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256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b="1" i="1" noProof="1">
                    <a:latin typeface="Arial" pitchFamily="34" charset="0"/>
                    <a:ea typeface="+mn-ea"/>
                    <a:cs typeface="Arial" pitchFamily="34" charset="0"/>
                  </a:rPr>
                  <a:t>Observer</a:t>
                </a:r>
                <a:endParaRPr lang="en-US" sz="14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1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2256" y="1438"/>
                <a:ext cx="768" cy="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i="1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</p:txBody>
          </p:sp>
        </p:grpSp>
        <p:grpSp>
          <p:nvGrpSpPr>
            <p:cNvPr id="11" name="Group 15"/>
            <p:cNvGrpSpPr>
              <a:grpSpLocks noChangeAspect="1"/>
            </p:cNvGrpSpPr>
            <p:nvPr/>
          </p:nvGrpSpPr>
          <p:grpSpPr bwMode="auto">
            <a:xfrm>
              <a:off x="7528049" y="2765725"/>
              <a:ext cx="1550635" cy="675356"/>
              <a:chOff x="240" y="912"/>
              <a:chExt cx="768" cy="432"/>
            </a:xfrm>
          </p:grpSpPr>
          <p:sp>
            <p:nvSpPr>
              <p:cNvPr id="28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43" y="914"/>
                <a:ext cx="764" cy="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b="1" noProof="1">
                    <a:latin typeface="Arial" pitchFamily="34" charset="0"/>
                    <a:ea typeface="+mn-ea"/>
                    <a:cs typeface="Arial" pitchFamily="34" charset="0"/>
                  </a:rPr>
                  <a:t>ConcreteObserver</a:t>
                </a:r>
                <a:endParaRPr lang="en-US" sz="14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9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43" y="1092"/>
                <a:ext cx="764" cy="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noProof="1">
                    <a:latin typeface="Arial" pitchFamily="34" charset="0"/>
                    <a:ea typeface="+mn-ea"/>
                    <a:cs typeface="Arial" pitchFamily="34" charset="0"/>
                  </a:rPr>
                  <a:t>doSomething</a:t>
                </a:r>
                <a:endParaRPr lang="en-US" sz="14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2" name="Oval 18"/>
            <p:cNvSpPr>
              <a:spLocks noChangeAspect="1" noChangeArrowheads="1"/>
            </p:cNvSpPr>
            <p:nvPr/>
          </p:nvSpPr>
          <p:spPr bwMode="auto">
            <a:xfrm>
              <a:off x="8667464" y="3130532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5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Line 19"/>
            <p:cNvSpPr>
              <a:spLocks noChangeAspect="1" noChangeShapeType="1"/>
            </p:cNvSpPr>
            <p:nvPr/>
          </p:nvSpPr>
          <p:spPr bwMode="auto">
            <a:xfrm>
              <a:off x="8700774" y="3205571"/>
              <a:ext cx="0" cy="7865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Rectangle 20"/>
            <p:cNvSpPr>
              <a:spLocks noChangeAspect="1" noChangeArrowheads="1"/>
            </p:cNvSpPr>
            <p:nvPr/>
          </p:nvSpPr>
          <p:spPr bwMode="auto">
            <a:xfrm>
              <a:off x="6035063" y="2263362"/>
              <a:ext cx="1332441" cy="5252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400" noProof="1">
                  <a:latin typeface="Arial" pitchFamily="34" charset="0"/>
                  <a:cs typeface="Arial" pitchFamily="34" charset="0"/>
                </a:rPr>
                <a:t>state = X;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400" noProof="1">
                  <a:latin typeface="Arial" pitchFamily="34" charset="0"/>
                  <a:cs typeface="Arial" pitchFamily="34" charset="0"/>
                </a:rPr>
                <a:t>notify();</a:t>
              </a:r>
              <a:r>
                <a:rPr lang="en-US" sz="1600" noProof="1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5" name="Freeform 21"/>
            <p:cNvSpPr>
              <a:spLocks noChangeAspect="1"/>
            </p:cNvSpPr>
            <p:nvPr/>
          </p:nvSpPr>
          <p:spPr bwMode="auto">
            <a:xfrm>
              <a:off x="7234764" y="2260613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54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6" name="Group 22"/>
            <p:cNvGrpSpPr>
              <a:grpSpLocks noChangeAspect="1"/>
            </p:cNvGrpSpPr>
            <p:nvPr/>
          </p:nvGrpSpPr>
          <p:grpSpPr bwMode="auto">
            <a:xfrm>
              <a:off x="4778827" y="1727264"/>
              <a:ext cx="1065953" cy="1964131"/>
              <a:chOff x="912" y="1257"/>
              <a:chExt cx="768" cy="1061"/>
            </a:xfrm>
          </p:grpSpPr>
          <p:sp>
            <p:nvSpPr>
              <p:cNvPr id="25" name="Rectangle 24"/>
              <p:cNvSpPr>
                <a:spLocks noChangeAspect="1" noChangeArrowheads="1"/>
              </p:cNvSpPr>
              <p:nvPr/>
            </p:nvSpPr>
            <p:spPr bwMode="auto">
              <a:xfrm>
                <a:off x="912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b="1" noProof="1">
                    <a:latin typeface="Arial" pitchFamily="34" charset="0"/>
                    <a:ea typeface="+mn-ea"/>
                    <a:cs typeface="Arial" pitchFamily="34" charset="0"/>
                  </a:rPr>
                  <a:t>Subject</a:t>
                </a:r>
                <a:endParaRPr lang="en-US" sz="14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6" name="Rectangle 25"/>
              <p:cNvSpPr>
                <a:spLocks noChangeAspect="1" noChangeArrowheads="1"/>
              </p:cNvSpPr>
              <p:nvPr/>
            </p:nvSpPr>
            <p:spPr bwMode="auto">
              <a:xfrm>
                <a:off x="912" y="1731"/>
                <a:ext cx="768" cy="5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4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noProof="1" smtClean="0">
                    <a:latin typeface="Arial" pitchFamily="34" charset="0"/>
                    <a:cs typeface="Arial" pitchFamily="34" charset="0"/>
                  </a:rPr>
                  <a:t>setData</a:t>
                </a:r>
                <a:endParaRPr lang="en-US" sz="1400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noProof="1">
                    <a:latin typeface="Arial" pitchFamily="34" charset="0"/>
                    <a:cs typeface="Arial" pitchFamily="34" charset="0"/>
                  </a:rPr>
                  <a:t>getData</a:t>
                </a:r>
                <a:endParaRPr lang="en-US" sz="1400" i="1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noProof="1">
                    <a:latin typeface="Arial" pitchFamily="34" charset="0"/>
                    <a:cs typeface="Arial" pitchFamily="34" charset="0"/>
                  </a:rPr>
                  <a:t>notify </a:t>
                </a:r>
                <a:endParaRPr lang="en-US" sz="14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noProof="1" smtClean="0">
                    <a:latin typeface="Arial" pitchFamily="34" charset="0"/>
                    <a:ea typeface="+mn-ea"/>
                    <a:cs typeface="Arial" pitchFamily="34" charset="0"/>
                  </a:rPr>
                  <a:t>attach</a:t>
                </a:r>
                <a:endParaRPr lang="en-US" sz="1400" noProof="1"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noProof="1">
                    <a:latin typeface="Arial" pitchFamily="34" charset="0"/>
                    <a:ea typeface="+mn-ea"/>
                    <a:cs typeface="Arial" pitchFamily="34" charset="0"/>
                  </a:rPr>
                  <a:t>detach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4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27" name="Rectangle 26"/>
              <p:cNvSpPr>
                <a:spLocks noChangeAspect="1" noChangeArrowheads="1"/>
              </p:cNvSpPr>
              <p:nvPr/>
            </p:nvSpPr>
            <p:spPr bwMode="auto">
              <a:xfrm>
                <a:off x="912" y="1435"/>
                <a:ext cx="768" cy="2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noProof="1">
                    <a:latin typeface="Arial" pitchFamily="34" charset="0"/>
                    <a:ea typeface="+mn-ea"/>
                    <a:cs typeface="Arial" pitchFamily="34" charset="0"/>
                  </a:rPr>
                  <a:t>state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400" noProof="1">
                    <a:latin typeface="Arial" pitchFamily="34" charset="0"/>
                    <a:ea typeface="+mn-ea"/>
                    <a:cs typeface="Arial" pitchFamily="34" charset="0"/>
                  </a:rPr>
                  <a:t>observerList</a:t>
                </a:r>
                <a:endParaRPr lang="en-US" sz="14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7" name="Oval 26"/>
            <p:cNvSpPr>
              <a:spLocks noChangeAspect="1" noChangeArrowheads="1"/>
            </p:cNvSpPr>
            <p:nvPr/>
          </p:nvSpPr>
          <p:spPr bwMode="auto">
            <a:xfrm>
              <a:off x="5547360" y="2743897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5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27"/>
            <p:cNvSpPr>
              <a:spLocks noChangeAspect="1" noChangeShapeType="1"/>
            </p:cNvSpPr>
            <p:nvPr/>
          </p:nvSpPr>
          <p:spPr bwMode="auto">
            <a:xfrm rot="5400000">
              <a:off x="5827693" y="2578447"/>
              <a:ext cx="0" cy="4147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28"/>
            <p:cNvSpPr>
              <a:spLocks noChangeAspect="1" noChangeArrowheads="1"/>
            </p:cNvSpPr>
            <p:nvPr/>
          </p:nvSpPr>
          <p:spPr bwMode="auto">
            <a:xfrm>
              <a:off x="5410581" y="3764558"/>
              <a:ext cx="1598929" cy="6872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400" noProof="1">
                  <a:latin typeface="Arial" pitchFamily="34" charset="0"/>
                  <a:cs typeface="Arial" pitchFamily="34" charset="0"/>
                </a:rPr>
                <a:t>for all observers</a:t>
              </a:r>
              <a:br>
                <a:rPr lang="en-US" sz="1400" noProof="1">
                  <a:latin typeface="Arial" pitchFamily="34" charset="0"/>
                  <a:cs typeface="Arial" pitchFamily="34" charset="0"/>
                </a:rPr>
              </a:br>
              <a:r>
                <a:rPr lang="en-US" sz="1400" noProof="1">
                  <a:latin typeface="Arial" pitchFamily="34" charset="0"/>
                  <a:cs typeface="Arial" pitchFamily="34" charset="0"/>
                </a:rPr>
                <a:t>in observerList do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400" noProof="1">
                  <a:latin typeface="Arial" pitchFamily="34" charset="0"/>
                  <a:cs typeface="Arial" pitchFamily="34" charset="0"/>
                </a:rPr>
                <a:t>   observer.update</a:t>
              </a:r>
              <a:r>
                <a:rPr lang="en-US" sz="1400" noProof="1" smtClean="0">
                  <a:latin typeface="Arial" pitchFamily="34" charset="0"/>
                  <a:cs typeface="Arial" pitchFamily="34" charset="0"/>
                </a:rPr>
                <a:t>()</a:t>
              </a:r>
              <a:endParaRPr lang="en-US" sz="14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Freeform 29"/>
            <p:cNvSpPr>
              <a:spLocks noChangeAspect="1"/>
            </p:cNvSpPr>
            <p:nvPr/>
          </p:nvSpPr>
          <p:spPr bwMode="auto">
            <a:xfrm>
              <a:off x="6876960" y="3764600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5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1"/>
            <p:cNvSpPr>
              <a:spLocks noChangeAspect="1" noChangeShapeType="1"/>
            </p:cNvSpPr>
            <p:nvPr/>
          </p:nvSpPr>
          <p:spPr bwMode="auto">
            <a:xfrm>
              <a:off x="5407112" y="3180633"/>
              <a:ext cx="0" cy="9770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4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 Box 32"/>
            <p:cNvSpPr txBox="1">
              <a:spLocks noChangeAspect="1" noChangeArrowheads="1"/>
            </p:cNvSpPr>
            <p:nvPr/>
          </p:nvSpPr>
          <p:spPr bwMode="auto">
            <a:xfrm>
              <a:off x="7578284" y="2015644"/>
              <a:ext cx="208848" cy="243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400" noProof="1">
                  <a:latin typeface="Arial" pitchFamily="34" charset="0"/>
                  <a:cs typeface="Arial" pitchFamily="34" charset="0"/>
                </a:rPr>
                <a:t>*</a:t>
              </a:r>
              <a:endParaRPr lang="en-US" sz="16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03577" y="3018293"/>
              <a:ext cx="1297809" cy="510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i="1" dirty="0" smtClean="0"/>
                <a:t>Observer pattern</a:t>
              </a:r>
              <a:endParaRPr lang="en-US" sz="2000" i="1" dirty="0"/>
            </a:p>
          </p:txBody>
        </p:sp>
        <p:sp>
          <p:nvSpPr>
            <p:cNvPr id="21" name="Oval 30"/>
            <p:cNvSpPr>
              <a:spLocks noChangeArrowheads="1"/>
            </p:cNvSpPr>
            <p:nvPr/>
          </p:nvSpPr>
          <p:spPr bwMode="auto">
            <a:xfrm>
              <a:off x="5369601" y="3117497"/>
              <a:ext cx="72712" cy="75476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54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4101948" y="4831304"/>
            <a:ext cx="46627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algn="ctr">
              <a:defRPr/>
            </a:pPr>
            <a:r>
              <a:rPr lang="en-US" sz="2000" b="1" dirty="0" smtClean="0"/>
              <a:t>Intent</a:t>
            </a:r>
            <a:r>
              <a:rPr lang="en-US" sz="2000" dirty="0" smtClean="0"/>
              <a:t>: “Define </a:t>
            </a:r>
            <a:r>
              <a:rPr lang="en-US" sz="2000" dirty="0"/>
              <a:t>a one-to-many dependency between objects so that when one object changes state, all dependents are notified &amp; </a:t>
            </a:r>
            <a:r>
              <a:rPr lang="en-US" sz="2000" dirty="0" smtClean="0"/>
              <a:t>updated”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026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 descr="http://media.wiley.com/product_data/coverImage300/42/04706973/04706973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86" y="5096379"/>
            <a:ext cx="943450" cy="1188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820" name="Rectangle 13"/>
          <p:cNvSpPr>
            <a:spLocks noChangeArrowheads="1"/>
          </p:cNvSpPr>
          <p:nvPr/>
        </p:nvSpPr>
        <p:spPr bwMode="auto">
          <a:xfrm>
            <a:off x="9524" y="1142992"/>
            <a:ext cx="3824721" cy="42473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33363" indent="-233363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Present solutions to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common problems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arising within a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context</a:t>
            </a:r>
          </a:p>
          <a:p>
            <a:pPr marL="233363" lvl="1" indent="-233363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Help balance &amp; resolve key software design forces</a:t>
            </a:r>
          </a:p>
          <a:p>
            <a:pPr marL="233363" lvl="1" indent="-233363" eaLnBrk="0" hangingPunct="0">
              <a:lnSpc>
                <a:spcPct val="100000"/>
              </a:lnSpc>
              <a:spcBef>
                <a:spcPts val="12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Capture recurring structures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&amp;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dynamics among software elements to facilitate reuse of successful designs</a:t>
            </a:r>
          </a:p>
          <a:p>
            <a:pPr marL="233363" lvl="1" indent="-233363" eaLnBrk="0" hangingPunct="0">
              <a:lnSpc>
                <a:spcPct val="100000"/>
              </a:lnSpc>
              <a:spcBef>
                <a:spcPts val="1200"/>
              </a:spcBef>
              <a:buClrTx/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Codify expert knowledge of design strategies, constraints &amp; “best practices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”</a:t>
            </a: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2772" name="Rectangle 14"/>
          <p:cNvSpPr>
            <a:spLocks noGrp="1" noChangeArrowheads="1"/>
          </p:cNvSpPr>
          <p:nvPr>
            <p:ph type="title"/>
          </p:nvPr>
        </p:nvSpPr>
        <p:spPr>
          <a:xfrm>
            <a:off x="-9525" y="260667"/>
            <a:ext cx="9221788" cy="914400"/>
          </a:xfrm>
        </p:spPr>
        <p:txBody>
          <a:bodyPr/>
          <a:lstStyle/>
          <a:p>
            <a:r>
              <a:rPr lang="en-US" sz="3200" dirty="0" smtClean="0"/>
              <a:t>Part of the Solution: Patterns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095" y="5096379"/>
            <a:ext cx="960256" cy="1188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82860" y="2562011"/>
            <a:ext cx="1419187" cy="1768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19" descr="JamesCharle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14000" y="1672953"/>
            <a:ext cx="959512" cy="1198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8" descr="0470843195_5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07243" y="3149936"/>
            <a:ext cx="972390" cy="1185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2" descr="0470858842_50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00788" y="1672953"/>
            <a:ext cx="991251" cy="1185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4" descr="POSA2_E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14000" y="4656225"/>
            <a:ext cx="959512" cy="11854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7"/>
          <p:cNvPicPr>
            <a:picLocks noChangeAspect="1"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00788" y="4656225"/>
            <a:ext cx="988971" cy="11974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17449" y="3149936"/>
            <a:ext cx="988971" cy="121159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0" descr="POSA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82228" y="1090101"/>
            <a:ext cx="971990" cy="118228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1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250768" y="1070414"/>
            <a:ext cx="969768" cy="1221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186" y="3154803"/>
            <a:ext cx="1303997" cy="17126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 bwMode="auto">
          <a:xfrm>
            <a:off x="12807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37882" y="6438839"/>
            <a:ext cx="803736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15"/>
              </a:rPr>
              <a:t>www.dre.vanderbilt.edu</a:t>
            </a:r>
            <a:r>
              <a:rPr lang="en-US" sz="2000" dirty="0">
                <a:hlinkClick r:id="rId15"/>
              </a:rPr>
              <a:t>/~</a:t>
            </a:r>
            <a:r>
              <a:rPr lang="en-US" sz="2000" dirty="0" smtClean="0">
                <a:hlinkClick r:id="rId15"/>
              </a:rPr>
              <a:t>schmidt/CACM-patterns.html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97696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Freeform 4"/>
          <p:cNvSpPr>
            <a:spLocks/>
          </p:cNvSpPr>
          <p:nvPr/>
        </p:nvSpPr>
        <p:spPr bwMode="auto">
          <a:xfrm>
            <a:off x="5158844" y="201194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0" name="Freeform 5"/>
          <p:cNvSpPr>
            <a:spLocks/>
          </p:cNvSpPr>
          <p:nvPr/>
        </p:nvSpPr>
        <p:spPr bwMode="auto">
          <a:xfrm>
            <a:off x="7480906" y="321261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1" name="Freeform 6"/>
          <p:cNvSpPr>
            <a:spLocks/>
          </p:cNvSpPr>
          <p:nvPr/>
        </p:nvSpPr>
        <p:spPr bwMode="auto">
          <a:xfrm>
            <a:off x="5595144" y="349149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94050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203099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329186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5" name="Freeform 10"/>
          <p:cNvSpPr>
            <a:spLocks/>
          </p:cNvSpPr>
          <p:nvPr/>
        </p:nvSpPr>
        <p:spPr bwMode="auto">
          <a:xfrm>
            <a:off x="5491956" y="519530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6" name="Freeform 11"/>
          <p:cNvSpPr>
            <a:spLocks/>
          </p:cNvSpPr>
          <p:nvPr/>
        </p:nvSpPr>
        <p:spPr bwMode="auto">
          <a:xfrm>
            <a:off x="3863894" y="464204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7" name="Freeform 12"/>
          <p:cNvSpPr>
            <a:spLocks/>
          </p:cNvSpPr>
          <p:nvPr/>
        </p:nvSpPr>
        <p:spPr bwMode="auto">
          <a:xfrm>
            <a:off x="6995194" y="461544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4"/>
          <p:cNvSpPr>
            <a:spLocks noGrp="1" noChangeArrowheads="1"/>
          </p:cNvSpPr>
          <p:nvPr>
            <p:ph type="title"/>
          </p:nvPr>
        </p:nvSpPr>
        <p:spPr>
          <a:xfrm>
            <a:off x="-9525" y="260667"/>
            <a:ext cx="9221788" cy="914400"/>
          </a:xfrm>
        </p:spPr>
        <p:txBody>
          <a:bodyPr/>
          <a:lstStyle/>
          <a:p>
            <a:r>
              <a:rPr lang="en-US" sz="3200" dirty="0" smtClean="0"/>
              <a:t>Another Part of the Solution: Frameworks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7553" y="1075378"/>
            <a:ext cx="8417632" cy="707886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ts val="600"/>
              </a:spcBef>
            </a:pPr>
            <a:r>
              <a:rPr lang="en-US" sz="2000" dirty="0"/>
              <a:t>Frameworks are integrated sets of software components that collaborate to provide </a:t>
            </a:r>
            <a:r>
              <a:rPr lang="en-US" sz="2000" dirty="0" smtClean="0"/>
              <a:t>reusable architectures </a:t>
            </a:r>
            <a:r>
              <a:rPr lang="en-US" sz="2000" dirty="0"/>
              <a:t>for </a:t>
            </a:r>
            <a:r>
              <a:rPr lang="en-US" sz="2000" dirty="0" smtClean="0"/>
              <a:t>families </a:t>
            </a:r>
            <a:r>
              <a:rPr lang="en-US" sz="2000" dirty="0"/>
              <a:t>of related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1956499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990112" y="1017525"/>
            <a:ext cx="5137568" cy="3816546"/>
            <a:chOff x="4572236" y="1097972"/>
            <a:chExt cx="4405076" cy="3078154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679" y="1167606"/>
              <a:ext cx="4164633" cy="3008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 bwMode="auto">
            <a:xfrm>
              <a:off x="4581990" y="1320907"/>
              <a:ext cx="1673653" cy="9485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Isosceles Triangle 2"/>
            <p:cNvSpPr/>
            <p:nvPr/>
          </p:nvSpPr>
          <p:spPr bwMode="auto">
            <a:xfrm rot="1415629">
              <a:off x="5739125" y="1371724"/>
              <a:ext cx="628675" cy="219473"/>
            </a:xfrm>
            <a:custGeom>
              <a:avLst/>
              <a:gdLst>
                <a:gd name="connsiteX0" fmla="*/ 0 w 697701"/>
                <a:gd name="connsiteY0" fmla="*/ 248365 h 248365"/>
                <a:gd name="connsiteX1" fmla="*/ 697701 w 697701"/>
                <a:gd name="connsiteY1" fmla="*/ 0 h 248365"/>
                <a:gd name="connsiteX2" fmla="*/ 697701 w 697701"/>
                <a:gd name="connsiteY2" fmla="*/ 248365 h 248365"/>
                <a:gd name="connsiteX3" fmla="*/ 0 w 697701"/>
                <a:gd name="connsiteY3" fmla="*/ 248365 h 248365"/>
                <a:gd name="connsiteX0" fmla="*/ 0 w 697701"/>
                <a:gd name="connsiteY0" fmla="*/ 204442 h 204442"/>
                <a:gd name="connsiteX1" fmla="*/ 527906 w 697701"/>
                <a:gd name="connsiteY1" fmla="*/ 0 h 204442"/>
                <a:gd name="connsiteX2" fmla="*/ 697701 w 697701"/>
                <a:gd name="connsiteY2" fmla="*/ 204442 h 204442"/>
                <a:gd name="connsiteX3" fmla="*/ 0 w 697701"/>
                <a:gd name="connsiteY3" fmla="*/ 204442 h 204442"/>
                <a:gd name="connsiteX0" fmla="*/ 0 w 628675"/>
                <a:gd name="connsiteY0" fmla="*/ 204442 h 219473"/>
                <a:gd name="connsiteX1" fmla="*/ 527906 w 628675"/>
                <a:gd name="connsiteY1" fmla="*/ 0 h 219473"/>
                <a:gd name="connsiteX2" fmla="*/ 628675 w 628675"/>
                <a:gd name="connsiteY2" fmla="*/ 219473 h 219473"/>
                <a:gd name="connsiteX3" fmla="*/ 0 w 628675"/>
                <a:gd name="connsiteY3" fmla="*/ 204442 h 21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75" h="219473">
                  <a:moveTo>
                    <a:pt x="0" y="204442"/>
                  </a:moveTo>
                  <a:lnTo>
                    <a:pt x="527906" y="0"/>
                  </a:lnTo>
                  <a:lnTo>
                    <a:pt x="628675" y="219473"/>
                  </a:lnTo>
                  <a:lnTo>
                    <a:pt x="0" y="204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9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236" y="2269944"/>
              <a:ext cx="907097" cy="1050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90" y="3149708"/>
              <a:ext cx="1820538" cy="1006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Rectangle 50"/>
            <p:cNvSpPr/>
            <p:nvPr/>
          </p:nvSpPr>
          <p:spPr bwMode="auto">
            <a:xfrm>
              <a:off x="7973205" y="2425506"/>
              <a:ext cx="343479" cy="7184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 rot="5400000">
              <a:off x="6255162" y="3007030"/>
              <a:ext cx="455458" cy="11888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3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458">
              <a:off x="4860559" y="3222320"/>
              <a:ext cx="1284538" cy="88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89" y="3265931"/>
              <a:ext cx="34131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4949292" y="1097972"/>
              <a:ext cx="768159" cy="24468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latin typeface="Arial" pitchFamily="34" charset="0"/>
                  <a:cs typeface="Arial" pitchFamily="34" charset="0"/>
                </a:rPr>
                <a:t>SERVER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6" name="Picture 5" descr="http://farm5.staticflickr.com/4072/4297002549_c6f254874a_b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620" y="1296026"/>
              <a:ext cx="684059" cy="9239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-1" y="965575"/>
            <a:ext cx="4592783" cy="21698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Leverage hardware/software advances</a:t>
            </a:r>
          </a:p>
          <a:p>
            <a:pPr marL="4572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e.g., multi-core processors &amp;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multi-threaded operating systems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Concurrent Software</a:t>
            </a:r>
          </a:p>
        </p:txBody>
      </p:sp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38999" y="3886740"/>
            <a:ext cx="1641415" cy="306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3326" y="3561079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20250" y="3561079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17174" y="3561079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14098" y="3561079"/>
            <a:ext cx="746171" cy="1059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90817" y="2852849"/>
            <a:ext cx="616959" cy="685331"/>
            <a:chOff x="602673" y="2450069"/>
            <a:chExt cx="616959" cy="685331"/>
          </a:xfrm>
        </p:grpSpPr>
        <p:pic>
          <p:nvPicPr>
            <p:cNvPr id="20481" name="Picture 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919020" y="2496924"/>
            <a:ext cx="616959" cy="685331"/>
            <a:chOff x="602673" y="2450069"/>
            <a:chExt cx="616959" cy="685331"/>
          </a:xfrm>
        </p:grpSpPr>
        <p:pic>
          <p:nvPicPr>
            <p:cNvPr id="58" name="Picture 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Rectangle 58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501417" y="2772306"/>
            <a:ext cx="616959" cy="685331"/>
            <a:chOff x="602673" y="2450069"/>
            <a:chExt cx="616959" cy="685331"/>
          </a:xfrm>
        </p:grpSpPr>
        <p:pic>
          <p:nvPicPr>
            <p:cNvPr id="61" name="Picture 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2" name="Rectangle 61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140962" y="2470631"/>
            <a:ext cx="616959" cy="685331"/>
            <a:chOff x="602673" y="2450069"/>
            <a:chExt cx="616959" cy="685331"/>
          </a:xfrm>
        </p:grpSpPr>
        <p:pic>
          <p:nvPicPr>
            <p:cNvPr id="64" name="Picture 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Rectangle 64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799341" y="2745788"/>
            <a:ext cx="616959" cy="685331"/>
            <a:chOff x="602673" y="2450069"/>
            <a:chExt cx="616959" cy="685331"/>
          </a:xfrm>
        </p:grpSpPr>
        <p:pic>
          <p:nvPicPr>
            <p:cNvPr id="67" name="Picture 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57" y="2450069"/>
              <a:ext cx="523875" cy="6588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8" name="Rectangle 67"/>
            <p:cNvSpPr/>
            <p:nvPr/>
          </p:nvSpPr>
          <p:spPr bwMode="auto">
            <a:xfrm>
              <a:off x="602673" y="2968967"/>
              <a:ext cx="446809" cy="16643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1053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5"/>
          <p:cNvSpPr>
            <a:spLocks/>
          </p:cNvSpPr>
          <p:nvPr/>
        </p:nvSpPr>
        <p:spPr bwMode="auto">
          <a:xfrm>
            <a:off x="7480906" y="321261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6"/>
          <p:cNvSpPr>
            <a:spLocks/>
          </p:cNvSpPr>
          <p:nvPr/>
        </p:nvSpPr>
        <p:spPr bwMode="auto">
          <a:xfrm>
            <a:off x="5595144" y="349149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10"/>
          <p:cNvSpPr>
            <a:spLocks/>
          </p:cNvSpPr>
          <p:nvPr/>
        </p:nvSpPr>
        <p:spPr bwMode="auto">
          <a:xfrm>
            <a:off x="5491956" y="519530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Freeform 11"/>
          <p:cNvSpPr>
            <a:spLocks/>
          </p:cNvSpPr>
          <p:nvPr/>
        </p:nvSpPr>
        <p:spPr bwMode="auto">
          <a:xfrm>
            <a:off x="3863894" y="464204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Freeform 12"/>
          <p:cNvSpPr>
            <a:spLocks/>
          </p:cNvSpPr>
          <p:nvPr/>
        </p:nvSpPr>
        <p:spPr bwMode="auto">
          <a:xfrm>
            <a:off x="6995194" y="461544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5158844" y="201194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94050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203099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329186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6" name="Rectangle 14"/>
          <p:cNvSpPr>
            <a:spLocks noChangeArrowheads="1"/>
          </p:cNvSpPr>
          <p:nvPr/>
        </p:nvSpPr>
        <p:spPr bwMode="auto">
          <a:xfrm>
            <a:off x="4256882" y="1516666"/>
            <a:ext cx="405923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/>
              <a:t>Application-specific functionality </a:t>
            </a:r>
          </a:p>
        </p:txBody>
      </p:sp>
      <p:sp>
        <p:nvSpPr>
          <p:cNvPr id="29728" name="Rectangle 16"/>
          <p:cNvSpPr>
            <a:spLocks noChangeArrowheads="1"/>
          </p:cNvSpPr>
          <p:nvPr/>
        </p:nvSpPr>
        <p:spPr bwMode="auto">
          <a:xfrm>
            <a:off x="10885" y="1101520"/>
            <a:ext cx="3679383" cy="109260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exhibit </a:t>
            </a:r>
            <a:r>
              <a:rPr lang="en-US" sz="2000" dirty="0"/>
              <a:t>“inversion of control” </a:t>
            </a:r>
            <a:r>
              <a:rPr lang="en-US" sz="2000" dirty="0" smtClean="0"/>
              <a:t>via callbacks</a:t>
            </a: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9732" name="Line 32"/>
          <p:cNvSpPr>
            <a:spLocks noChangeShapeType="1"/>
          </p:cNvSpPr>
          <p:nvPr/>
        </p:nvSpPr>
        <p:spPr bwMode="auto">
          <a:xfrm flipV="1">
            <a:off x="5122069" y="2889830"/>
            <a:ext cx="579437" cy="199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33" name="Line 33"/>
          <p:cNvSpPr>
            <a:spLocks noChangeShapeType="1"/>
          </p:cNvSpPr>
          <p:nvPr/>
        </p:nvSpPr>
        <p:spPr bwMode="auto">
          <a:xfrm flipH="1" flipV="1">
            <a:off x="7348005" y="2819979"/>
            <a:ext cx="218281" cy="2030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96" y="5401438"/>
            <a:ext cx="499831" cy="39011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20" y="4635893"/>
            <a:ext cx="499831" cy="39011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0" y="4690322"/>
            <a:ext cx="499831" cy="390112"/>
          </a:xfrm>
          <a:prstGeom prst="rect">
            <a:avLst/>
          </a:prstGeom>
        </p:spPr>
      </p:pic>
      <p:sp>
        <p:nvSpPr>
          <p:cNvPr id="24" name="Rectangle 14"/>
          <p:cNvSpPr>
            <a:spLocks noGrp="1" noChangeArrowheads="1"/>
          </p:cNvSpPr>
          <p:nvPr>
            <p:ph type="title"/>
          </p:nvPr>
        </p:nvSpPr>
        <p:spPr>
          <a:xfrm>
            <a:off x="-9525" y="260667"/>
            <a:ext cx="9221788" cy="914400"/>
          </a:xfrm>
        </p:spPr>
        <p:txBody>
          <a:bodyPr/>
          <a:lstStyle/>
          <a:p>
            <a:r>
              <a:rPr lang="en-US" sz="3200" dirty="0" smtClean="0"/>
              <a:t>Another Part of the Solution: Frameworks</a:t>
            </a:r>
          </a:p>
        </p:txBody>
      </p:sp>
    </p:spTree>
    <p:extLst>
      <p:ext uri="{BB962C8B-B14F-4D97-AF65-F5344CB8AC3E}">
        <p14:creationId xmlns:p14="http://schemas.microsoft.com/office/powerpoint/2010/main" val="1468553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11"/>
          <p:cNvSpPr>
            <a:spLocks/>
          </p:cNvSpPr>
          <p:nvPr/>
        </p:nvSpPr>
        <p:spPr bwMode="auto">
          <a:xfrm>
            <a:off x="3863894" y="464204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5595144" y="349149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10"/>
          <p:cNvSpPr>
            <a:spLocks/>
          </p:cNvSpPr>
          <p:nvPr/>
        </p:nvSpPr>
        <p:spPr bwMode="auto">
          <a:xfrm>
            <a:off x="5491956" y="519530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5158844" y="201194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94050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203099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329186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6" name="Rectangle 14"/>
          <p:cNvSpPr>
            <a:spLocks noChangeArrowheads="1"/>
          </p:cNvSpPr>
          <p:nvPr/>
        </p:nvSpPr>
        <p:spPr bwMode="auto">
          <a:xfrm>
            <a:off x="4256882" y="1516666"/>
            <a:ext cx="405923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/>
              <a:t>Application-specific functionality </a:t>
            </a:r>
          </a:p>
        </p:txBody>
      </p:sp>
      <p:sp>
        <p:nvSpPr>
          <p:cNvPr id="29728" name="Rectangle 16"/>
          <p:cNvSpPr>
            <a:spLocks noChangeArrowheads="1"/>
          </p:cNvSpPr>
          <p:nvPr/>
        </p:nvSpPr>
        <p:spPr bwMode="auto">
          <a:xfrm>
            <a:off x="10886" y="1101520"/>
            <a:ext cx="3439886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exhibit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“inversion of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control” via callbacks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/>
              <a:t>They provide </a:t>
            </a:r>
            <a:br>
              <a:rPr lang="en-US" sz="2000" dirty="0"/>
            </a:br>
            <a:r>
              <a:rPr lang="en-US" sz="2000" dirty="0"/>
              <a:t>integrated domain-</a:t>
            </a:r>
            <a:br>
              <a:rPr lang="en-US" sz="2000" dirty="0"/>
            </a:br>
            <a:r>
              <a:rPr lang="en-US" sz="2000" dirty="0"/>
              <a:t>specific structures </a:t>
            </a:r>
            <a:br>
              <a:rPr lang="en-US" sz="2000" dirty="0"/>
            </a:br>
            <a:r>
              <a:rPr lang="en-US" sz="2000" dirty="0"/>
              <a:t>&amp; functionality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9732" name="Line 32"/>
          <p:cNvSpPr>
            <a:spLocks noChangeShapeType="1"/>
          </p:cNvSpPr>
          <p:nvPr/>
        </p:nvSpPr>
        <p:spPr bwMode="auto">
          <a:xfrm flipV="1">
            <a:off x="5122069" y="2889830"/>
            <a:ext cx="579437" cy="199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33" name="Line 33"/>
          <p:cNvSpPr>
            <a:spLocks noChangeShapeType="1"/>
          </p:cNvSpPr>
          <p:nvPr/>
        </p:nvSpPr>
        <p:spPr bwMode="auto">
          <a:xfrm flipH="1" flipV="1">
            <a:off x="7348005" y="2819979"/>
            <a:ext cx="218281" cy="2030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19" name="Rectangle 36"/>
          <p:cNvSpPr>
            <a:spLocks noChangeArrowheads="1"/>
          </p:cNvSpPr>
          <p:nvPr/>
        </p:nvSpPr>
        <p:spPr bwMode="auto">
          <a:xfrm>
            <a:off x="5701506" y="5706477"/>
            <a:ext cx="10191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9723" name="Rectangle 40"/>
          <p:cNvSpPr>
            <a:spLocks noChangeArrowheads="1"/>
          </p:cNvSpPr>
          <p:nvPr/>
        </p:nvSpPr>
        <p:spPr bwMode="auto">
          <a:xfrm>
            <a:off x="3693444" y="3523643"/>
            <a:ext cx="145256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Electronic Trading</a:t>
            </a:r>
            <a:endParaRPr lang="en-US" sz="1600" dirty="0"/>
          </a:p>
        </p:txBody>
      </p:sp>
      <p:sp>
        <p:nvSpPr>
          <p:cNvPr id="29724" name="Rectangle 41"/>
          <p:cNvSpPr>
            <a:spLocks noChangeArrowheads="1"/>
          </p:cNvSpPr>
          <p:nvPr/>
        </p:nvSpPr>
        <p:spPr bwMode="auto">
          <a:xfrm>
            <a:off x="5788419" y="3924681"/>
            <a:ext cx="130394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Social Media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96" y="5401438"/>
            <a:ext cx="499831" cy="3901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70733" y="3942537"/>
            <a:ext cx="1530067" cy="665915"/>
            <a:chOff x="1270733" y="3942537"/>
            <a:chExt cx="1530067" cy="665915"/>
          </a:xfrm>
        </p:grpSpPr>
        <p:grpSp>
          <p:nvGrpSpPr>
            <p:cNvPr id="4" name="Group 3"/>
            <p:cNvGrpSpPr/>
            <p:nvPr/>
          </p:nvGrpSpPr>
          <p:grpSpPr>
            <a:xfrm>
              <a:off x="1278994" y="3951504"/>
              <a:ext cx="1500066" cy="646333"/>
              <a:chOff x="1278994" y="3951504"/>
              <a:chExt cx="1500066" cy="646333"/>
            </a:xfrm>
            <a:effectLst/>
          </p:grpSpPr>
          <p:sp>
            <p:nvSpPr>
              <p:cNvPr id="33" name="Line Callout 1 32"/>
              <p:cNvSpPr/>
              <p:nvPr/>
            </p:nvSpPr>
            <p:spPr bwMode="auto">
              <a:xfrm>
                <a:off x="1278994" y="3951504"/>
                <a:ext cx="1500066" cy="646331"/>
              </a:xfrm>
              <a:prstGeom prst="borderCallout1">
                <a:avLst>
                  <a:gd name="adj1" fmla="val 18284"/>
                  <a:gd name="adj2" fmla="val 100680"/>
                  <a:gd name="adj3" fmla="val -34161"/>
                  <a:gd name="adj4" fmla="val 167275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i="1" dirty="0" smtClean="0">
                    <a:latin typeface="Arial" pitchFamily="34" charset="0"/>
                    <a:cs typeface="Arial" pitchFamily="34" charset="0"/>
                  </a:rPr>
                  <a:t>Application domains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" name="Line Callout 1 33"/>
              <p:cNvSpPr/>
              <p:nvPr/>
            </p:nvSpPr>
            <p:spPr bwMode="auto">
              <a:xfrm>
                <a:off x="1278994" y="3951505"/>
                <a:ext cx="1500066" cy="646331"/>
              </a:xfrm>
              <a:prstGeom prst="borderCallout1">
                <a:avLst>
                  <a:gd name="adj1" fmla="val 44952"/>
                  <a:gd name="adj2" fmla="val 103587"/>
                  <a:gd name="adj3" fmla="val 957"/>
                  <a:gd name="adj4" fmla="val 301848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i="1" dirty="0" smtClean="0">
                    <a:latin typeface="Arial" pitchFamily="34" charset="0"/>
                    <a:cs typeface="Arial" pitchFamily="34" charset="0"/>
                  </a:rPr>
                  <a:t>Application domains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5" name="Line Callout 1 34"/>
              <p:cNvSpPr/>
              <p:nvPr/>
            </p:nvSpPr>
            <p:spPr bwMode="auto">
              <a:xfrm>
                <a:off x="1278994" y="3951506"/>
                <a:ext cx="1500066" cy="646331"/>
              </a:xfrm>
              <a:prstGeom prst="borderCallout1">
                <a:avLst>
                  <a:gd name="adj1" fmla="val 77294"/>
                  <a:gd name="adj2" fmla="val 100218"/>
                  <a:gd name="adj3" fmla="val 50353"/>
                  <a:gd name="adj4" fmla="val 455123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i="1" dirty="0" smtClean="0">
                    <a:latin typeface="Arial" pitchFamily="34" charset="0"/>
                    <a:cs typeface="Arial" pitchFamily="34" charset="0"/>
                  </a:rPr>
                  <a:t>Application domains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5" name="Line Callout 1 44"/>
            <p:cNvSpPr/>
            <p:nvPr/>
          </p:nvSpPr>
          <p:spPr bwMode="auto">
            <a:xfrm>
              <a:off x="1270733" y="3942537"/>
              <a:ext cx="1530067" cy="665915"/>
            </a:xfrm>
            <a:prstGeom prst="borderCallout1">
              <a:avLst>
                <a:gd name="adj1" fmla="val 26952"/>
                <a:gd name="adj2" fmla="val 100218"/>
                <a:gd name="adj3" fmla="val 27530"/>
                <a:gd name="adj4" fmla="val 100951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Application domains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660245" y="5598359"/>
            <a:ext cx="1617805" cy="672510"/>
            <a:chOff x="2408397" y="5589394"/>
            <a:chExt cx="1617805" cy="672510"/>
          </a:xfrm>
        </p:grpSpPr>
        <p:grpSp>
          <p:nvGrpSpPr>
            <p:cNvPr id="2" name="Group 1"/>
            <p:cNvGrpSpPr/>
            <p:nvPr/>
          </p:nvGrpSpPr>
          <p:grpSpPr>
            <a:xfrm>
              <a:off x="2420471" y="5598631"/>
              <a:ext cx="1589713" cy="650986"/>
              <a:chOff x="2420471" y="5598631"/>
              <a:chExt cx="1589713" cy="650986"/>
            </a:xfrm>
            <a:effectLst/>
          </p:grpSpPr>
          <p:sp>
            <p:nvSpPr>
              <p:cNvPr id="32" name="Line Callout 1 31"/>
              <p:cNvSpPr/>
              <p:nvPr/>
            </p:nvSpPr>
            <p:spPr bwMode="auto">
              <a:xfrm>
                <a:off x="2420471" y="5598631"/>
                <a:ext cx="1589713" cy="646331"/>
              </a:xfrm>
              <a:prstGeom prst="borderCallout1">
                <a:avLst>
                  <a:gd name="adj1" fmla="val -788"/>
                  <a:gd name="adj2" fmla="val 84974"/>
                  <a:gd name="adj3" fmla="val -95062"/>
                  <a:gd name="adj4" fmla="val 143856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i="1" dirty="0" smtClean="0">
                    <a:latin typeface="Arial" pitchFamily="34" charset="0"/>
                    <a:cs typeface="Arial" pitchFamily="34" charset="0"/>
                  </a:rPr>
                  <a:t>Infrastructure domains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6" name="Line Callout 1 35"/>
              <p:cNvSpPr/>
              <p:nvPr/>
            </p:nvSpPr>
            <p:spPr bwMode="auto">
              <a:xfrm>
                <a:off x="2420471" y="5603286"/>
                <a:ext cx="1589713" cy="646331"/>
              </a:xfrm>
              <a:prstGeom prst="borderCallout1">
                <a:avLst>
                  <a:gd name="adj1" fmla="val 26952"/>
                  <a:gd name="adj2" fmla="val 100200"/>
                  <a:gd name="adj3" fmla="val 83862"/>
                  <a:gd name="adj4" fmla="val 254217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i="1" dirty="0" smtClean="0">
                    <a:latin typeface="Arial" pitchFamily="34" charset="0"/>
                    <a:cs typeface="Arial" pitchFamily="34" charset="0"/>
                  </a:rPr>
                  <a:t>Infrastructure domains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Line Callout 1 36"/>
              <p:cNvSpPr/>
              <p:nvPr/>
            </p:nvSpPr>
            <p:spPr bwMode="auto">
              <a:xfrm>
                <a:off x="2420471" y="5598976"/>
                <a:ext cx="1589713" cy="646331"/>
              </a:xfrm>
              <a:prstGeom prst="borderCallout1">
                <a:avLst>
                  <a:gd name="adj1" fmla="val 3373"/>
                  <a:gd name="adj2" fmla="val 99072"/>
                  <a:gd name="adj3" fmla="val -57299"/>
                  <a:gd name="adj4" fmla="val 360389"/>
                </a:avLst>
              </a:prstGeom>
              <a:solidFill>
                <a:srgbClr val="EFFDFF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i="1" dirty="0" smtClean="0">
                    <a:latin typeface="Arial" pitchFamily="34" charset="0"/>
                    <a:cs typeface="Arial" pitchFamily="34" charset="0"/>
                  </a:rPr>
                  <a:t>Infrastructure domains</a:t>
                </a:r>
                <a:endParaRPr lang="en-US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6" name="Line Callout 1 45"/>
            <p:cNvSpPr/>
            <p:nvPr/>
          </p:nvSpPr>
          <p:spPr bwMode="auto">
            <a:xfrm>
              <a:off x="2408397" y="5589394"/>
              <a:ext cx="1617805" cy="672510"/>
            </a:xfrm>
            <a:prstGeom prst="borderCallout1">
              <a:avLst>
                <a:gd name="adj1" fmla="val 26952"/>
                <a:gd name="adj2" fmla="val 100218"/>
                <a:gd name="adj3" fmla="val 27530"/>
                <a:gd name="adj4" fmla="val 100951"/>
              </a:avLst>
            </a:prstGeom>
            <a:solidFill>
              <a:srgbClr val="EFFD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i="1" dirty="0" smtClean="0">
                  <a:latin typeface="Arial" pitchFamily="34" charset="0"/>
                  <a:cs typeface="Arial" pitchFamily="34" charset="0"/>
                </a:rPr>
                <a:t>Infrastructure domains</a:t>
              </a:r>
              <a:endParaRPr lang="en-US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718" name="Rectangle 35"/>
          <p:cNvSpPr>
            <a:spLocks noChangeArrowheads="1"/>
          </p:cNvSpPr>
          <p:nvPr/>
        </p:nvSpPr>
        <p:spPr bwMode="auto">
          <a:xfrm>
            <a:off x="4046456" y="5135756"/>
            <a:ext cx="12652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chemeClr val="bg1"/>
                </a:solidFill>
              </a:rPr>
              <a:t>Networking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20" y="4635893"/>
            <a:ext cx="499831" cy="390112"/>
          </a:xfrm>
          <a:prstGeom prst="rect">
            <a:avLst/>
          </a:prstGeom>
        </p:spPr>
      </p:pic>
      <p:sp>
        <p:nvSpPr>
          <p:cNvPr id="29" name="Freeform 12"/>
          <p:cNvSpPr>
            <a:spLocks/>
          </p:cNvSpPr>
          <p:nvPr/>
        </p:nvSpPr>
        <p:spPr bwMode="auto">
          <a:xfrm>
            <a:off x="6995194" y="461544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0" name="Rectangle 37"/>
          <p:cNvSpPr>
            <a:spLocks noChangeArrowheads="1"/>
          </p:cNvSpPr>
          <p:nvPr/>
        </p:nvSpPr>
        <p:spPr bwMode="auto">
          <a:xfrm>
            <a:off x="7561931" y="5002793"/>
            <a:ext cx="5921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/>
              <a:t>GUI 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0" y="4690322"/>
            <a:ext cx="499831" cy="390112"/>
          </a:xfrm>
          <a:prstGeom prst="rect">
            <a:avLst/>
          </a:prstGeom>
        </p:spPr>
      </p:pic>
      <p:sp>
        <p:nvSpPr>
          <p:cNvPr id="25" name="Freeform 5"/>
          <p:cNvSpPr>
            <a:spLocks/>
          </p:cNvSpPr>
          <p:nvPr/>
        </p:nvSpPr>
        <p:spPr bwMode="auto">
          <a:xfrm>
            <a:off x="7480906" y="321261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5" name="Rectangle 42"/>
          <p:cNvSpPr>
            <a:spLocks noChangeArrowheads="1"/>
          </p:cNvSpPr>
          <p:nvPr/>
        </p:nvSpPr>
        <p:spPr bwMode="auto">
          <a:xfrm>
            <a:off x="7567694" y="3489106"/>
            <a:ext cx="1452562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Mobile</a:t>
            </a:r>
            <a:endParaRPr lang="en-US" sz="1600" dirty="0"/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Apps</a:t>
            </a:r>
            <a:endParaRPr lang="en-US" sz="1600" dirty="0"/>
          </a:p>
        </p:txBody>
      </p:sp>
      <p:sp>
        <p:nvSpPr>
          <p:cNvPr id="38" name="Rectangle 14"/>
          <p:cNvSpPr>
            <a:spLocks noGrp="1" noChangeArrowheads="1"/>
          </p:cNvSpPr>
          <p:nvPr>
            <p:ph type="title"/>
          </p:nvPr>
        </p:nvSpPr>
        <p:spPr>
          <a:xfrm>
            <a:off x="-9525" y="260667"/>
            <a:ext cx="9221788" cy="914400"/>
          </a:xfrm>
        </p:spPr>
        <p:txBody>
          <a:bodyPr/>
          <a:lstStyle/>
          <a:p>
            <a:r>
              <a:rPr lang="en-US" sz="3200" dirty="0" smtClean="0"/>
              <a:t>Another Part of the Solution: Frameworks</a:t>
            </a:r>
          </a:p>
        </p:txBody>
      </p:sp>
    </p:spTree>
    <p:extLst>
      <p:ext uri="{BB962C8B-B14F-4D97-AF65-F5344CB8AC3E}">
        <p14:creationId xmlns:p14="http://schemas.microsoft.com/office/powerpoint/2010/main" val="802100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10"/>
          <p:cNvSpPr>
            <a:spLocks/>
          </p:cNvSpPr>
          <p:nvPr/>
        </p:nvSpPr>
        <p:spPr bwMode="auto">
          <a:xfrm>
            <a:off x="5491956" y="5195302"/>
            <a:ext cx="1589087" cy="1038225"/>
          </a:xfrm>
          <a:custGeom>
            <a:avLst/>
            <a:gdLst>
              <a:gd name="T0" fmla="*/ 2147483647 w 1009"/>
              <a:gd name="T1" fmla="*/ 331479875 h 635"/>
              <a:gd name="T2" fmla="*/ 2048769686 w 1009"/>
              <a:gd name="T3" fmla="*/ 363558562 h 635"/>
              <a:gd name="T4" fmla="*/ 1850341747 w 1009"/>
              <a:gd name="T5" fmla="*/ 441082160 h 635"/>
              <a:gd name="T6" fmla="*/ 1622149145 w 1009"/>
              <a:gd name="T7" fmla="*/ 529298551 h 635"/>
              <a:gd name="T8" fmla="*/ 1426201694 w 1009"/>
              <a:gd name="T9" fmla="*/ 564050463 h 635"/>
              <a:gd name="T10" fmla="*/ 1289782781 w 1009"/>
              <a:gd name="T11" fmla="*/ 518605655 h 635"/>
              <a:gd name="T12" fmla="*/ 1250096564 w 1009"/>
              <a:gd name="T13" fmla="*/ 430389264 h 635"/>
              <a:gd name="T14" fmla="*/ 1312105590 w 1009"/>
              <a:gd name="T15" fmla="*/ 315440531 h 635"/>
              <a:gd name="T16" fmla="*/ 1451004989 w 1009"/>
              <a:gd name="T17" fmla="*/ 232570588 h 635"/>
              <a:gd name="T18" fmla="*/ 1612227197 w 1009"/>
              <a:gd name="T19" fmla="*/ 173759609 h 635"/>
              <a:gd name="T20" fmla="*/ 1676717104 w 1009"/>
              <a:gd name="T21" fmla="*/ 74850297 h 635"/>
              <a:gd name="T22" fmla="*/ 1584943415 w 1009"/>
              <a:gd name="T23" fmla="*/ 2673225 h 635"/>
              <a:gd name="T24" fmla="*/ 1386515476 w 1009"/>
              <a:gd name="T25" fmla="*/ 8019675 h 635"/>
              <a:gd name="T26" fmla="*/ 1193048512 w 1009"/>
              <a:gd name="T27" fmla="*/ 80196745 h 635"/>
              <a:gd name="T28" fmla="*/ 979739226 w 1009"/>
              <a:gd name="T29" fmla="*/ 208511521 h 635"/>
              <a:gd name="T30" fmla="*/ 768908655 w 1009"/>
              <a:gd name="T31" fmla="*/ 312767307 h 635"/>
              <a:gd name="T32" fmla="*/ 540716447 w 1009"/>
              <a:gd name="T33" fmla="*/ 355538890 h 635"/>
              <a:gd name="T34" fmla="*/ 344768897 w 1009"/>
              <a:gd name="T35" fmla="*/ 360885338 h 635"/>
              <a:gd name="T36" fmla="*/ 401816950 w 1009"/>
              <a:gd name="T37" fmla="*/ 588109478 h 635"/>
              <a:gd name="T38" fmla="*/ 456384613 w 1009"/>
              <a:gd name="T39" fmla="*/ 777908380 h 635"/>
              <a:gd name="T40" fmla="*/ 411738898 w 1009"/>
              <a:gd name="T41" fmla="*/ 892857215 h 635"/>
              <a:gd name="T42" fmla="*/ 317485115 w 1009"/>
              <a:gd name="T43" fmla="*/ 919589455 h 635"/>
              <a:gd name="T44" fmla="*/ 215789871 w 1009"/>
              <a:gd name="T45" fmla="*/ 876817872 h 635"/>
              <a:gd name="T46" fmla="*/ 96734294 w 1009"/>
              <a:gd name="T47" fmla="*/ 842065756 h 635"/>
              <a:gd name="T48" fmla="*/ 17361840 w 1009"/>
              <a:gd name="T49" fmla="*/ 922262679 h 635"/>
              <a:gd name="T50" fmla="*/ 4960976 w 1009"/>
              <a:gd name="T51" fmla="*/ 1058597102 h 635"/>
              <a:gd name="T52" fmla="*/ 71929424 w 1009"/>
              <a:gd name="T53" fmla="*/ 1208297644 h 635"/>
              <a:gd name="T54" fmla="*/ 208349985 w 1009"/>
              <a:gd name="T55" fmla="*/ 1280474691 h 635"/>
              <a:gd name="T56" fmla="*/ 379494141 w 1009"/>
              <a:gd name="T57" fmla="*/ 1280474691 h 635"/>
              <a:gd name="T58" fmla="*/ 446462665 w 1009"/>
              <a:gd name="T59" fmla="*/ 1352651739 h 635"/>
              <a:gd name="T60" fmla="*/ 386934027 w 1009"/>
              <a:gd name="T61" fmla="*/ 1518391625 h 635"/>
              <a:gd name="T62" fmla="*/ 292681820 w 1009"/>
              <a:gd name="T63" fmla="*/ 1665418943 h 635"/>
              <a:gd name="T64" fmla="*/ 2147483647 w 1009"/>
              <a:gd name="T65" fmla="*/ 1627993808 h 635"/>
              <a:gd name="T66" fmla="*/ 2147483647 w 1009"/>
              <a:gd name="T67" fmla="*/ 1515718401 h 635"/>
              <a:gd name="T68" fmla="*/ 2147483647 w 1009"/>
              <a:gd name="T69" fmla="*/ 1416809114 h 635"/>
              <a:gd name="T70" fmla="*/ 2147483647 w 1009"/>
              <a:gd name="T71" fmla="*/ 1283147915 h 635"/>
              <a:gd name="T72" fmla="*/ 2147483647 w 1009"/>
              <a:gd name="T73" fmla="*/ 1192258300 h 635"/>
              <a:gd name="T74" fmla="*/ 2147483647 w 1009"/>
              <a:gd name="T75" fmla="*/ 1173545733 h 635"/>
              <a:gd name="T76" fmla="*/ 2147483647 w 1009"/>
              <a:gd name="T77" fmla="*/ 1210970868 h 635"/>
              <a:gd name="T78" fmla="*/ 1991721634 w 1009"/>
              <a:gd name="T79" fmla="*/ 1216317316 h 635"/>
              <a:gd name="T80" fmla="*/ 1885066991 w 1009"/>
              <a:gd name="T81" fmla="*/ 1133447373 h 635"/>
              <a:gd name="T82" fmla="*/ 1907389799 w 1009"/>
              <a:gd name="T83" fmla="*/ 999786174 h 635"/>
              <a:gd name="T84" fmla="*/ 2011563955 w 1009"/>
              <a:gd name="T85" fmla="*/ 911569783 h 635"/>
              <a:gd name="T86" fmla="*/ 2147483647 w 1009"/>
              <a:gd name="T87" fmla="*/ 879491096 h 635"/>
              <a:gd name="T88" fmla="*/ 2147483647 w 1009"/>
              <a:gd name="T89" fmla="*/ 831372860 h 635"/>
              <a:gd name="T90" fmla="*/ 2147483647 w 1009"/>
              <a:gd name="T91" fmla="*/ 713751005 h 635"/>
              <a:gd name="T92" fmla="*/ 2147483647 w 1009"/>
              <a:gd name="T93" fmla="*/ 537318223 h 635"/>
              <a:gd name="T94" fmla="*/ 2147483647 w 1009"/>
              <a:gd name="T95" fmla="*/ 358212114 h 635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w 1009"/>
              <a:gd name="T145" fmla="*/ 0 h 635"/>
              <a:gd name="T146" fmla="*/ 1009 w 1009"/>
              <a:gd name="T147" fmla="*/ 635 h 635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T144" t="T145" r="T146" b="T147"/>
            <a:pathLst>
              <a:path w="1009" h="635">
                <a:moveTo>
                  <a:pt x="937" y="134"/>
                </a:moveTo>
                <a:lnTo>
                  <a:pt x="929" y="130"/>
                </a:lnTo>
                <a:lnTo>
                  <a:pt x="913" y="126"/>
                </a:lnTo>
                <a:lnTo>
                  <a:pt x="897" y="124"/>
                </a:lnTo>
                <a:lnTo>
                  <a:pt x="881" y="126"/>
                </a:lnTo>
                <a:lnTo>
                  <a:pt x="861" y="129"/>
                </a:lnTo>
                <a:lnTo>
                  <a:pt x="845" y="131"/>
                </a:lnTo>
                <a:lnTo>
                  <a:pt x="826" y="136"/>
                </a:lnTo>
                <a:lnTo>
                  <a:pt x="808" y="141"/>
                </a:lnTo>
                <a:lnTo>
                  <a:pt x="786" y="149"/>
                </a:lnTo>
                <a:lnTo>
                  <a:pt x="765" y="156"/>
                </a:lnTo>
                <a:lnTo>
                  <a:pt x="746" y="165"/>
                </a:lnTo>
                <a:lnTo>
                  <a:pt x="726" y="173"/>
                </a:lnTo>
                <a:lnTo>
                  <a:pt x="702" y="182"/>
                </a:lnTo>
                <a:lnTo>
                  <a:pt x="680" y="190"/>
                </a:lnTo>
                <a:lnTo>
                  <a:pt x="654" y="198"/>
                </a:lnTo>
                <a:lnTo>
                  <a:pt x="629" y="205"/>
                </a:lnTo>
                <a:lnTo>
                  <a:pt x="612" y="209"/>
                </a:lnTo>
                <a:lnTo>
                  <a:pt x="595" y="211"/>
                </a:lnTo>
                <a:lnTo>
                  <a:pt x="575" y="211"/>
                </a:lnTo>
                <a:lnTo>
                  <a:pt x="555" y="208"/>
                </a:lnTo>
                <a:lnTo>
                  <a:pt x="541" y="205"/>
                </a:lnTo>
                <a:lnTo>
                  <a:pt x="530" y="200"/>
                </a:lnTo>
                <a:lnTo>
                  <a:pt x="520" y="194"/>
                </a:lnTo>
                <a:lnTo>
                  <a:pt x="513" y="188"/>
                </a:lnTo>
                <a:lnTo>
                  <a:pt x="509" y="179"/>
                </a:lnTo>
                <a:lnTo>
                  <a:pt x="504" y="170"/>
                </a:lnTo>
                <a:lnTo>
                  <a:pt x="504" y="161"/>
                </a:lnTo>
                <a:lnTo>
                  <a:pt x="508" y="150"/>
                </a:lnTo>
                <a:lnTo>
                  <a:pt x="513" y="138"/>
                </a:lnTo>
                <a:lnTo>
                  <a:pt x="520" y="129"/>
                </a:lnTo>
                <a:lnTo>
                  <a:pt x="529" y="118"/>
                </a:lnTo>
                <a:lnTo>
                  <a:pt x="538" y="112"/>
                </a:lnTo>
                <a:lnTo>
                  <a:pt x="551" y="102"/>
                </a:lnTo>
                <a:lnTo>
                  <a:pt x="568" y="93"/>
                </a:lnTo>
                <a:lnTo>
                  <a:pt x="585" y="87"/>
                </a:lnTo>
                <a:lnTo>
                  <a:pt x="603" y="83"/>
                </a:lnTo>
                <a:lnTo>
                  <a:pt x="618" y="78"/>
                </a:lnTo>
                <a:lnTo>
                  <a:pt x="636" y="72"/>
                </a:lnTo>
                <a:lnTo>
                  <a:pt x="650" y="65"/>
                </a:lnTo>
                <a:lnTo>
                  <a:pt x="663" y="57"/>
                </a:lnTo>
                <a:lnTo>
                  <a:pt x="674" y="49"/>
                </a:lnTo>
                <a:lnTo>
                  <a:pt x="678" y="39"/>
                </a:lnTo>
                <a:lnTo>
                  <a:pt x="676" y="28"/>
                </a:lnTo>
                <a:lnTo>
                  <a:pt x="669" y="17"/>
                </a:lnTo>
                <a:lnTo>
                  <a:pt x="661" y="10"/>
                </a:lnTo>
                <a:lnTo>
                  <a:pt x="651" y="5"/>
                </a:lnTo>
                <a:lnTo>
                  <a:pt x="639" y="1"/>
                </a:lnTo>
                <a:lnTo>
                  <a:pt x="622" y="0"/>
                </a:lnTo>
                <a:lnTo>
                  <a:pt x="606" y="0"/>
                </a:lnTo>
                <a:lnTo>
                  <a:pt x="582" y="1"/>
                </a:lnTo>
                <a:lnTo>
                  <a:pt x="559" y="3"/>
                </a:lnTo>
                <a:lnTo>
                  <a:pt x="543" y="7"/>
                </a:lnTo>
                <a:lnTo>
                  <a:pt x="521" y="13"/>
                </a:lnTo>
                <a:lnTo>
                  <a:pt x="497" y="21"/>
                </a:lnTo>
                <a:lnTo>
                  <a:pt x="481" y="30"/>
                </a:lnTo>
                <a:lnTo>
                  <a:pt x="461" y="40"/>
                </a:lnTo>
                <a:lnTo>
                  <a:pt x="443" y="49"/>
                </a:lnTo>
                <a:lnTo>
                  <a:pt x="423" y="61"/>
                </a:lnTo>
                <a:lnTo>
                  <a:pt x="395" y="78"/>
                </a:lnTo>
                <a:lnTo>
                  <a:pt x="375" y="90"/>
                </a:lnTo>
                <a:lnTo>
                  <a:pt x="358" y="100"/>
                </a:lnTo>
                <a:lnTo>
                  <a:pt x="333" y="110"/>
                </a:lnTo>
                <a:lnTo>
                  <a:pt x="310" y="117"/>
                </a:lnTo>
                <a:lnTo>
                  <a:pt x="287" y="123"/>
                </a:lnTo>
                <a:lnTo>
                  <a:pt x="262" y="127"/>
                </a:lnTo>
                <a:lnTo>
                  <a:pt x="238" y="131"/>
                </a:lnTo>
                <a:lnTo>
                  <a:pt x="218" y="133"/>
                </a:lnTo>
                <a:lnTo>
                  <a:pt x="197" y="135"/>
                </a:lnTo>
                <a:lnTo>
                  <a:pt x="176" y="135"/>
                </a:lnTo>
                <a:lnTo>
                  <a:pt x="156" y="136"/>
                </a:lnTo>
                <a:lnTo>
                  <a:pt x="139" y="135"/>
                </a:lnTo>
                <a:lnTo>
                  <a:pt x="141" y="152"/>
                </a:lnTo>
                <a:lnTo>
                  <a:pt x="146" y="173"/>
                </a:lnTo>
                <a:lnTo>
                  <a:pt x="152" y="195"/>
                </a:lnTo>
                <a:lnTo>
                  <a:pt x="162" y="220"/>
                </a:lnTo>
                <a:lnTo>
                  <a:pt x="169" y="241"/>
                </a:lnTo>
                <a:lnTo>
                  <a:pt x="178" y="258"/>
                </a:lnTo>
                <a:lnTo>
                  <a:pt x="183" y="275"/>
                </a:lnTo>
                <a:lnTo>
                  <a:pt x="184" y="291"/>
                </a:lnTo>
                <a:lnTo>
                  <a:pt x="183" y="305"/>
                </a:lnTo>
                <a:lnTo>
                  <a:pt x="178" y="317"/>
                </a:lnTo>
                <a:lnTo>
                  <a:pt x="172" y="326"/>
                </a:lnTo>
                <a:lnTo>
                  <a:pt x="166" y="334"/>
                </a:lnTo>
                <a:lnTo>
                  <a:pt x="157" y="340"/>
                </a:lnTo>
                <a:lnTo>
                  <a:pt x="148" y="343"/>
                </a:lnTo>
                <a:lnTo>
                  <a:pt x="140" y="345"/>
                </a:lnTo>
                <a:lnTo>
                  <a:pt x="128" y="344"/>
                </a:lnTo>
                <a:lnTo>
                  <a:pt x="119" y="341"/>
                </a:lnTo>
                <a:lnTo>
                  <a:pt x="107" y="338"/>
                </a:lnTo>
                <a:lnTo>
                  <a:pt x="99" y="334"/>
                </a:lnTo>
                <a:lnTo>
                  <a:pt x="87" y="328"/>
                </a:lnTo>
                <a:lnTo>
                  <a:pt x="78" y="323"/>
                </a:lnTo>
                <a:lnTo>
                  <a:pt x="68" y="319"/>
                </a:lnTo>
                <a:lnTo>
                  <a:pt x="58" y="315"/>
                </a:lnTo>
                <a:lnTo>
                  <a:pt x="39" y="315"/>
                </a:lnTo>
                <a:lnTo>
                  <a:pt x="28" y="319"/>
                </a:lnTo>
                <a:lnTo>
                  <a:pt x="19" y="325"/>
                </a:lnTo>
                <a:lnTo>
                  <a:pt x="13" y="334"/>
                </a:lnTo>
                <a:lnTo>
                  <a:pt x="7" y="345"/>
                </a:lnTo>
                <a:lnTo>
                  <a:pt x="3" y="357"/>
                </a:lnTo>
                <a:lnTo>
                  <a:pt x="0" y="369"/>
                </a:lnTo>
                <a:lnTo>
                  <a:pt x="0" y="383"/>
                </a:lnTo>
                <a:lnTo>
                  <a:pt x="2" y="396"/>
                </a:lnTo>
                <a:lnTo>
                  <a:pt x="5" y="410"/>
                </a:lnTo>
                <a:lnTo>
                  <a:pt x="12" y="423"/>
                </a:lnTo>
                <a:lnTo>
                  <a:pt x="19" y="438"/>
                </a:lnTo>
                <a:lnTo>
                  <a:pt x="29" y="452"/>
                </a:lnTo>
                <a:lnTo>
                  <a:pt x="41" y="460"/>
                </a:lnTo>
                <a:lnTo>
                  <a:pt x="55" y="469"/>
                </a:lnTo>
                <a:lnTo>
                  <a:pt x="68" y="476"/>
                </a:lnTo>
                <a:lnTo>
                  <a:pt x="84" y="479"/>
                </a:lnTo>
                <a:lnTo>
                  <a:pt x="97" y="482"/>
                </a:lnTo>
                <a:lnTo>
                  <a:pt x="118" y="482"/>
                </a:lnTo>
                <a:lnTo>
                  <a:pt x="134" y="480"/>
                </a:lnTo>
                <a:lnTo>
                  <a:pt x="153" y="479"/>
                </a:lnTo>
                <a:lnTo>
                  <a:pt x="168" y="479"/>
                </a:lnTo>
                <a:lnTo>
                  <a:pt x="177" y="485"/>
                </a:lnTo>
                <a:lnTo>
                  <a:pt x="180" y="495"/>
                </a:lnTo>
                <a:lnTo>
                  <a:pt x="180" y="506"/>
                </a:lnTo>
                <a:lnTo>
                  <a:pt x="175" y="522"/>
                </a:lnTo>
                <a:lnTo>
                  <a:pt x="170" y="537"/>
                </a:lnTo>
                <a:lnTo>
                  <a:pt x="164" y="550"/>
                </a:lnTo>
                <a:lnTo>
                  <a:pt x="156" y="568"/>
                </a:lnTo>
                <a:lnTo>
                  <a:pt x="146" y="583"/>
                </a:lnTo>
                <a:lnTo>
                  <a:pt x="137" y="598"/>
                </a:lnTo>
                <a:lnTo>
                  <a:pt x="126" y="612"/>
                </a:lnTo>
                <a:lnTo>
                  <a:pt x="118" y="623"/>
                </a:lnTo>
                <a:lnTo>
                  <a:pt x="100" y="635"/>
                </a:lnTo>
                <a:lnTo>
                  <a:pt x="932" y="634"/>
                </a:lnTo>
                <a:lnTo>
                  <a:pt x="933" y="621"/>
                </a:lnTo>
                <a:lnTo>
                  <a:pt x="936" y="609"/>
                </a:lnTo>
                <a:lnTo>
                  <a:pt x="941" y="598"/>
                </a:lnTo>
                <a:lnTo>
                  <a:pt x="945" y="588"/>
                </a:lnTo>
                <a:lnTo>
                  <a:pt x="951" y="578"/>
                </a:lnTo>
                <a:lnTo>
                  <a:pt x="959" y="567"/>
                </a:lnTo>
                <a:lnTo>
                  <a:pt x="968" y="557"/>
                </a:lnTo>
                <a:lnTo>
                  <a:pt x="976" y="548"/>
                </a:lnTo>
                <a:lnTo>
                  <a:pt x="987" y="538"/>
                </a:lnTo>
                <a:lnTo>
                  <a:pt x="995" y="530"/>
                </a:lnTo>
                <a:lnTo>
                  <a:pt x="1001" y="520"/>
                </a:lnTo>
                <a:lnTo>
                  <a:pt x="1006" y="509"/>
                </a:lnTo>
                <a:lnTo>
                  <a:pt x="1009" y="494"/>
                </a:lnTo>
                <a:lnTo>
                  <a:pt x="1008" y="480"/>
                </a:lnTo>
                <a:lnTo>
                  <a:pt x="1005" y="470"/>
                </a:lnTo>
                <a:lnTo>
                  <a:pt x="1000" y="461"/>
                </a:lnTo>
                <a:lnTo>
                  <a:pt x="993" y="453"/>
                </a:lnTo>
                <a:lnTo>
                  <a:pt x="984" y="446"/>
                </a:lnTo>
                <a:lnTo>
                  <a:pt x="973" y="442"/>
                </a:lnTo>
                <a:lnTo>
                  <a:pt x="960" y="439"/>
                </a:lnTo>
                <a:lnTo>
                  <a:pt x="946" y="438"/>
                </a:lnTo>
                <a:lnTo>
                  <a:pt x="930" y="439"/>
                </a:lnTo>
                <a:lnTo>
                  <a:pt x="916" y="441"/>
                </a:lnTo>
                <a:lnTo>
                  <a:pt x="902" y="444"/>
                </a:lnTo>
                <a:lnTo>
                  <a:pt x="883" y="449"/>
                </a:lnTo>
                <a:lnTo>
                  <a:pt x="868" y="453"/>
                </a:lnTo>
                <a:lnTo>
                  <a:pt x="851" y="456"/>
                </a:lnTo>
                <a:lnTo>
                  <a:pt x="832" y="458"/>
                </a:lnTo>
                <a:lnTo>
                  <a:pt x="816" y="458"/>
                </a:lnTo>
                <a:lnTo>
                  <a:pt x="803" y="455"/>
                </a:lnTo>
                <a:lnTo>
                  <a:pt x="789" y="451"/>
                </a:lnTo>
                <a:lnTo>
                  <a:pt x="777" y="445"/>
                </a:lnTo>
                <a:lnTo>
                  <a:pt x="767" y="437"/>
                </a:lnTo>
                <a:lnTo>
                  <a:pt x="760" y="424"/>
                </a:lnTo>
                <a:lnTo>
                  <a:pt x="757" y="411"/>
                </a:lnTo>
                <a:lnTo>
                  <a:pt x="759" y="398"/>
                </a:lnTo>
                <a:lnTo>
                  <a:pt x="764" y="384"/>
                </a:lnTo>
                <a:lnTo>
                  <a:pt x="769" y="374"/>
                </a:lnTo>
                <a:lnTo>
                  <a:pt x="778" y="364"/>
                </a:lnTo>
                <a:lnTo>
                  <a:pt x="789" y="355"/>
                </a:lnTo>
                <a:lnTo>
                  <a:pt x="799" y="348"/>
                </a:lnTo>
                <a:lnTo>
                  <a:pt x="811" y="341"/>
                </a:lnTo>
                <a:lnTo>
                  <a:pt x="824" y="337"/>
                </a:lnTo>
                <a:lnTo>
                  <a:pt x="837" y="334"/>
                </a:lnTo>
                <a:lnTo>
                  <a:pt x="851" y="332"/>
                </a:lnTo>
                <a:lnTo>
                  <a:pt x="869" y="329"/>
                </a:lnTo>
                <a:lnTo>
                  <a:pt x="887" y="327"/>
                </a:lnTo>
                <a:lnTo>
                  <a:pt x="903" y="324"/>
                </a:lnTo>
                <a:lnTo>
                  <a:pt x="918" y="318"/>
                </a:lnTo>
                <a:lnTo>
                  <a:pt x="928" y="311"/>
                </a:lnTo>
                <a:lnTo>
                  <a:pt x="937" y="301"/>
                </a:lnTo>
                <a:lnTo>
                  <a:pt x="945" y="291"/>
                </a:lnTo>
                <a:lnTo>
                  <a:pt x="949" y="281"/>
                </a:lnTo>
                <a:lnTo>
                  <a:pt x="952" y="267"/>
                </a:lnTo>
                <a:lnTo>
                  <a:pt x="953" y="250"/>
                </a:lnTo>
                <a:lnTo>
                  <a:pt x="951" y="237"/>
                </a:lnTo>
                <a:lnTo>
                  <a:pt x="950" y="220"/>
                </a:lnTo>
                <a:lnTo>
                  <a:pt x="949" y="201"/>
                </a:lnTo>
                <a:lnTo>
                  <a:pt x="948" y="177"/>
                </a:lnTo>
                <a:lnTo>
                  <a:pt x="948" y="155"/>
                </a:lnTo>
                <a:lnTo>
                  <a:pt x="949" y="141"/>
                </a:lnTo>
                <a:lnTo>
                  <a:pt x="937" y="134"/>
                </a:lnTo>
                <a:close/>
              </a:path>
            </a:pathLst>
          </a:custGeom>
          <a:solidFill>
            <a:srgbClr val="3366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7480906" y="3212618"/>
            <a:ext cx="1535113" cy="1127125"/>
          </a:xfrm>
          <a:custGeom>
            <a:avLst/>
            <a:gdLst>
              <a:gd name="T0" fmla="*/ 200385723 w 976"/>
              <a:gd name="T1" fmla="*/ 1484643714 h 691"/>
              <a:gd name="T2" fmla="*/ 343871616 w 976"/>
              <a:gd name="T3" fmla="*/ 1516571842 h 691"/>
              <a:gd name="T4" fmla="*/ 487357558 w 976"/>
              <a:gd name="T5" fmla="*/ 1513911437 h 691"/>
              <a:gd name="T6" fmla="*/ 628369291 w 976"/>
              <a:gd name="T7" fmla="*/ 1455375990 h 691"/>
              <a:gd name="T8" fmla="*/ 774329245 w 976"/>
              <a:gd name="T9" fmla="*/ 1415466645 h 691"/>
              <a:gd name="T10" fmla="*/ 895549861 w 976"/>
              <a:gd name="T11" fmla="*/ 1471340055 h 691"/>
              <a:gd name="T12" fmla="*/ 875758548 w 976"/>
              <a:gd name="T13" fmla="*/ 1636301509 h 691"/>
              <a:gd name="T14" fmla="*/ 905444732 w 976"/>
              <a:gd name="T15" fmla="*/ 1779976865 h 691"/>
              <a:gd name="T16" fmla="*/ 1058827019 w 976"/>
              <a:gd name="T17" fmla="*/ 1830529464 h 691"/>
              <a:gd name="T18" fmla="*/ 1256738581 w 976"/>
              <a:gd name="T19" fmla="*/ 1822546616 h 691"/>
              <a:gd name="T20" fmla="*/ 1412593406 w 976"/>
              <a:gd name="T21" fmla="*/ 1753369548 h 691"/>
              <a:gd name="T22" fmla="*/ 1476915569 w 976"/>
              <a:gd name="T23" fmla="*/ 1599052570 h 691"/>
              <a:gd name="T24" fmla="*/ 1523918955 w 976"/>
              <a:gd name="T25" fmla="*/ 1455375990 h 691"/>
              <a:gd name="T26" fmla="*/ 1659982860 w 976"/>
              <a:gd name="T27" fmla="*/ 1378217705 h 691"/>
              <a:gd name="T28" fmla="*/ 1847999553 w 976"/>
              <a:gd name="T29" fmla="*/ 1362253641 h 691"/>
              <a:gd name="T30" fmla="*/ 2026119802 w 976"/>
              <a:gd name="T31" fmla="*/ 1378217705 h 691"/>
              <a:gd name="T32" fmla="*/ 2105283483 w 976"/>
              <a:gd name="T33" fmla="*/ 109086465 h 691"/>
              <a:gd name="T34" fmla="*/ 1951902769 w 976"/>
              <a:gd name="T35" fmla="*/ 31928141 h 691"/>
              <a:gd name="T36" fmla="*/ 1746568874 w 976"/>
              <a:gd name="T37" fmla="*/ 2660406 h 691"/>
              <a:gd name="T38" fmla="*/ 1504127642 w 976"/>
              <a:gd name="T39" fmla="*/ 5320813 h 691"/>
              <a:gd name="T40" fmla="*/ 1318585060 w 976"/>
              <a:gd name="T41" fmla="*/ 37248953 h 691"/>
              <a:gd name="T42" fmla="*/ 1236947268 w 976"/>
              <a:gd name="T43" fmla="*/ 109086465 h 691"/>
              <a:gd name="T44" fmla="*/ 1274055784 w 976"/>
              <a:gd name="T45" fmla="*/ 202208814 h 691"/>
              <a:gd name="T46" fmla="*/ 1207261084 w 976"/>
              <a:gd name="T47" fmla="*/ 316617721 h 691"/>
              <a:gd name="T48" fmla="*/ 1083564981 w 976"/>
              <a:gd name="T49" fmla="*/ 385794790 h 691"/>
              <a:gd name="T50" fmla="*/ 947501470 w 976"/>
              <a:gd name="T51" fmla="*/ 417722919 h 691"/>
              <a:gd name="T52" fmla="*/ 806489540 w 976"/>
              <a:gd name="T53" fmla="*/ 393776007 h 691"/>
              <a:gd name="T54" fmla="*/ 719903526 w 976"/>
              <a:gd name="T55" fmla="*/ 327259344 h 691"/>
              <a:gd name="T56" fmla="*/ 747115599 w 976"/>
              <a:gd name="T57" fmla="*/ 220833335 h 691"/>
              <a:gd name="T58" fmla="*/ 808963651 w 976"/>
              <a:gd name="T59" fmla="*/ 117069313 h 691"/>
              <a:gd name="T60" fmla="*/ 766906913 w 976"/>
              <a:gd name="T61" fmla="*/ 21284882 h 691"/>
              <a:gd name="T62" fmla="*/ 576417682 w 976"/>
              <a:gd name="T63" fmla="*/ 0 h 691"/>
              <a:gd name="T64" fmla="*/ 309237210 w 976"/>
              <a:gd name="T65" fmla="*/ 37248953 h 691"/>
              <a:gd name="T66" fmla="*/ 116273820 w 976"/>
              <a:gd name="T67" fmla="*/ 82480753 h 691"/>
              <a:gd name="T68" fmla="*/ 141011782 w 976"/>
              <a:gd name="T69" fmla="*/ 218172930 h 691"/>
              <a:gd name="T70" fmla="*/ 108851487 w 976"/>
              <a:gd name="T71" fmla="*/ 343223408 h 691"/>
              <a:gd name="T72" fmla="*/ 44530861 w 976"/>
              <a:gd name="T73" fmla="*/ 505524559 h 691"/>
              <a:gd name="T74" fmla="*/ 2474112 w 976"/>
              <a:gd name="T75" fmla="*/ 659841129 h 691"/>
              <a:gd name="T76" fmla="*/ 32160307 w 976"/>
              <a:gd name="T77" fmla="*/ 795534861 h 691"/>
              <a:gd name="T78" fmla="*/ 163277206 w 976"/>
              <a:gd name="T79" fmla="*/ 819480142 h 691"/>
              <a:gd name="T80" fmla="*/ 277076915 w 976"/>
              <a:gd name="T81" fmla="*/ 702412511 h 691"/>
              <a:gd name="T82" fmla="*/ 338923394 w 976"/>
              <a:gd name="T83" fmla="*/ 574699997 h 691"/>
              <a:gd name="T84" fmla="*/ 465092133 w 976"/>
              <a:gd name="T85" fmla="*/ 545433904 h 691"/>
              <a:gd name="T86" fmla="*/ 588786664 w 976"/>
              <a:gd name="T87" fmla="*/ 603967720 h 691"/>
              <a:gd name="T88" fmla="*/ 628369291 w 976"/>
              <a:gd name="T89" fmla="*/ 747642668 h 691"/>
              <a:gd name="T90" fmla="*/ 556626369 w 976"/>
              <a:gd name="T91" fmla="*/ 901961073 h 691"/>
              <a:gd name="T92" fmla="*/ 437880060 w 976"/>
              <a:gd name="T93" fmla="*/ 1011047487 h 691"/>
              <a:gd name="T94" fmla="*/ 304288989 w 976"/>
              <a:gd name="T95" fmla="*/ 1045636021 h 691"/>
              <a:gd name="T96" fmla="*/ 178120298 w 976"/>
              <a:gd name="T97" fmla="*/ 1122794306 h 691"/>
              <a:gd name="T98" fmla="*/ 94008371 w 976"/>
              <a:gd name="T99" fmla="*/ 1250506821 h 691"/>
              <a:gd name="T100" fmla="*/ 81637817 w 976"/>
              <a:gd name="T101" fmla="*/ 1402162986 h 69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976"/>
              <a:gd name="T154" fmla="*/ 0 h 691"/>
              <a:gd name="T155" fmla="*/ 976 w 976"/>
              <a:gd name="T156" fmla="*/ 691 h 69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976" h="691">
                <a:moveTo>
                  <a:pt x="39" y="562"/>
                </a:moveTo>
                <a:lnTo>
                  <a:pt x="51" y="559"/>
                </a:lnTo>
                <a:lnTo>
                  <a:pt x="68" y="556"/>
                </a:lnTo>
                <a:lnTo>
                  <a:pt x="81" y="558"/>
                </a:lnTo>
                <a:lnTo>
                  <a:pt x="95" y="560"/>
                </a:lnTo>
                <a:lnTo>
                  <a:pt x="109" y="563"/>
                </a:lnTo>
                <a:lnTo>
                  <a:pt x="123" y="567"/>
                </a:lnTo>
                <a:lnTo>
                  <a:pt x="139" y="570"/>
                </a:lnTo>
                <a:lnTo>
                  <a:pt x="152" y="572"/>
                </a:lnTo>
                <a:lnTo>
                  <a:pt x="168" y="573"/>
                </a:lnTo>
                <a:lnTo>
                  <a:pt x="184" y="572"/>
                </a:lnTo>
                <a:lnTo>
                  <a:pt x="197" y="569"/>
                </a:lnTo>
                <a:lnTo>
                  <a:pt x="212" y="565"/>
                </a:lnTo>
                <a:lnTo>
                  <a:pt x="227" y="559"/>
                </a:lnTo>
                <a:lnTo>
                  <a:pt x="240" y="553"/>
                </a:lnTo>
                <a:lnTo>
                  <a:pt x="254" y="547"/>
                </a:lnTo>
                <a:lnTo>
                  <a:pt x="268" y="541"/>
                </a:lnTo>
                <a:lnTo>
                  <a:pt x="284" y="536"/>
                </a:lnTo>
                <a:lnTo>
                  <a:pt x="297" y="533"/>
                </a:lnTo>
                <a:lnTo>
                  <a:pt x="313" y="532"/>
                </a:lnTo>
                <a:lnTo>
                  <a:pt x="327" y="534"/>
                </a:lnTo>
                <a:lnTo>
                  <a:pt x="341" y="538"/>
                </a:lnTo>
                <a:lnTo>
                  <a:pt x="354" y="546"/>
                </a:lnTo>
                <a:lnTo>
                  <a:pt x="362" y="553"/>
                </a:lnTo>
                <a:lnTo>
                  <a:pt x="366" y="567"/>
                </a:lnTo>
                <a:lnTo>
                  <a:pt x="364" y="581"/>
                </a:lnTo>
                <a:lnTo>
                  <a:pt x="360" y="597"/>
                </a:lnTo>
                <a:lnTo>
                  <a:pt x="354" y="615"/>
                </a:lnTo>
                <a:lnTo>
                  <a:pt x="349" y="629"/>
                </a:lnTo>
                <a:lnTo>
                  <a:pt x="350" y="643"/>
                </a:lnTo>
                <a:lnTo>
                  <a:pt x="356" y="658"/>
                </a:lnTo>
                <a:lnTo>
                  <a:pt x="366" y="669"/>
                </a:lnTo>
                <a:lnTo>
                  <a:pt x="376" y="676"/>
                </a:lnTo>
                <a:lnTo>
                  <a:pt x="391" y="680"/>
                </a:lnTo>
                <a:lnTo>
                  <a:pt x="406" y="684"/>
                </a:lnTo>
                <a:lnTo>
                  <a:pt x="428" y="688"/>
                </a:lnTo>
                <a:lnTo>
                  <a:pt x="446" y="690"/>
                </a:lnTo>
                <a:lnTo>
                  <a:pt x="469" y="691"/>
                </a:lnTo>
                <a:lnTo>
                  <a:pt x="489" y="689"/>
                </a:lnTo>
                <a:lnTo>
                  <a:pt x="508" y="685"/>
                </a:lnTo>
                <a:lnTo>
                  <a:pt x="527" y="680"/>
                </a:lnTo>
                <a:lnTo>
                  <a:pt x="545" y="674"/>
                </a:lnTo>
                <a:lnTo>
                  <a:pt x="558" y="667"/>
                </a:lnTo>
                <a:lnTo>
                  <a:pt x="571" y="659"/>
                </a:lnTo>
                <a:lnTo>
                  <a:pt x="582" y="650"/>
                </a:lnTo>
                <a:lnTo>
                  <a:pt x="591" y="638"/>
                </a:lnTo>
                <a:lnTo>
                  <a:pt x="596" y="624"/>
                </a:lnTo>
                <a:lnTo>
                  <a:pt x="597" y="601"/>
                </a:lnTo>
                <a:lnTo>
                  <a:pt x="597" y="584"/>
                </a:lnTo>
                <a:lnTo>
                  <a:pt x="600" y="569"/>
                </a:lnTo>
                <a:lnTo>
                  <a:pt x="606" y="557"/>
                </a:lnTo>
                <a:lnTo>
                  <a:pt x="616" y="547"/>
                </a:lnTo>
                <a:lnTo>
                  <a:pt x="626" y="538"/>
                </a:lnTo>
                <a:lnTo>
                  <a:pt x="639" y="530"/>
                </a:lnTo>
                <a:lnTo>
                  <a:pt x="652" y="524"/>
                </a:lnTo>
                <a:lnTo>
                  <a:pt x="671" y="518"/>
                </a:lnTo>
                <a:lnTo>
                  <a:pt x="688" y="516"/>
                </a:lnTo>
                <a:lnTo>
                  <a:pt x="707" y="514"/>
                </a:lnTo>
                <a:lnTo>
                  <a:pt x="726" y="513"/>
                </a:lnTo>
                <a:lnTo>
                  <a:pt x="747" y="512"/>
                </a:lnTo>
                <a:lnTo>
                  <a:pt x="769" y="513"/>
                </a:lnTo>
                <a:lnTo>
                  <a:pt x="787" y="514"/>
                </a:lnTo>
                <a:lnTo>
                  <a:pt x="802" y="516"/>
                </a:lnTo>
                <a:lnTo>
                  <a:pt x="819" y="518"/>
                </a:lnTo>
                <a:lnTo>
                  <a:pt x="834" y="520"/>
                </a:lnTo>
                <a:lnTo>
                  <a:pt x="851" y="521"/>
                </a:lnTo>
                <a:lnTo>
                  <a:pt x="976" y="525"/>
                </a:lnTo>
                <a:lnTo>
                  <a:pt x="851" y="41"/>
                </a:lnTo>
                <a:lnTo>
                  <a:pt x="833" y="31"/>
                </a:lnTo>
                <a:lnTo>
                  <a:pt x="821" y="24"/>
                </a:lnTo>
                <a:lnTo>
                  <a:pt x="806" y="18"/>
                </a:lnTo>
                <a:lnTo>
                  <a:pt x="789" y="12"/>
                </a:lnTo>
                <a:lnTo>
                  <a:pt x="771" y="8"/>
                </a:lnTo>
                <a:lnTo>
                  <a:pt x="751" y="5"/>
                </a:lnTo>
                <a:lnTo>
                  <a:pt x="727" y="2"/>
                </a:lnTo>
                <a:lnTo>
                  <a:pt x="706" y="1"/>
                </a:lnTo>
                <a:lnTo>
                  <a:pt x="684" y="0"/>
                </a:lnTo>
                <a:lnTo>
                  <a:pt x="660" y="0"/>
                </a:lnTo>
                <a:lnTo>
                  <a:pt x="631" y="0"/>
                </a:lnTo>
                <a:lnTo>
                  <a:pt x="608" y="2"/>
                </a:lnTo>
                <a:lnTo>
                  <a:pt x="586" y="4"/>
                </a:lnTo>
                <a:lnTo>
                  <a:pt x="566" y="6"/>
                </a:lnTo>
                <a:lnTo>
                  <a:pt x="548" y="10"/>
                </a:lnTo>
                <a:lnTo>
                  <a:pt x="533" y="14"/>
                </a:lnTo>
                <a:lnTo>
                  <a:pt x="521" y="19"/>
                </a:lnTo>
                <a:lnTo>
                  <a:pt x="511" y="25"/>
                </a:lnTo>
                <a:lnTo>
                  <a:pt x="504" y="31"/>
                </a:lnTo>
                <a:lnTo>
                  <a:pt x="500" y="41"/>
                </a:lnTo>
                <a:lnTo>
                  <a:pt x="500" y="50"/>
                </a:lnTo>
                <a:lnTo>
                  <a:pt x="505" y="59"/>
                </a:lnTo>
                <a:lnTo>
                  <a:pt x="511" y="67"/>
                </a:lnTo>
                <a:lnTo>
                  <a:pt x="515" y="76"/>
                </a:lnTo>
                <a:lnTo>
                  <a:pt x="515" y="88"/>
                </a:lnTo>
                <a:lnTo>
                  <a:pt x="509" y="98"/>
                </a:lnTo>
                <a:lnTo>
                  <a:pt x="501" y="108"/>
                </a:lnTo>
                <a:lnTo>
                  <a:pt x="488" y="119"/>
                </a:lnTo>
                <a:lnTo>
                  <a:pt x="476" y="128"/>
                </a:lnTo>
                <a:lnTo>
                  <a:pt x="464" y="134"/>
                </a:lnTo>
                <a:lnTo>
                  <a:pt x="451" y="139"/>
                </a:lnTo>
                <a:lnTo>
                  <a:pt x="438" y="145"/>
                </a:lnTo>
                <a:lnTo>
                  <a:pt x="424" y="149"/>
                </a:lnTo>
                <a:lnTo>
                  <a:pt x="409" y="152"/>
                </a:lnTo>
                <a:lnTo>
                  <a:pt x="395" y="154"/>
                </a:lnTo>
                <a:lnTo>
                  <a:pt x="383" y="157"/>
                </a:lnTo>
                <a:lnTo>
                  <a:pt x="366" y="157"/>
                </a:lnTo>
                <a:lnTo>
                  <a:pt x="352" y="154"/>
                </a:lnTo>
                <a:lnTo>
                  <a:pt x="338" y="152"/>
                </a:lnTo>
                <a:lnTo>
                  <a:pt x="326" y="148"/>
                </a:lnTo>
                <a:lnTo>
                  <a:pt x="313" y="143"/>
                </a:lnTo>
                <a:lnTo>
                  <a:pt x="302" y="137"/>
                </a:lnTo>
                <a:lnTo>
                  <a:pt x="294" y="130"/>
                </a:lnTo>
                <a:lnTo>
                  <a:pt x="291" y="123"/>
                </a:lnTo>
                <a:lnTo>
                  <a:pt x="290" y="116"/>
                </a:lnTo>
                <a:lnTo>
                  <a:pt x="291" y="105"/>
                </a:lnTo>
                <a:lnTo>
                  <a:pt x="294" y="95"/>
                </a:lnTo>
                <a:lnTo>
                  <a:pt x="302" y="83"/>
                </a:lnTo>
                <a:lnTo>
                  <a:pt x="311" y="71"/>
                </a:lnTo>
                <a:lnTo>
                  <a:pt x="318" y="62"/>
                </a:lnTo>
                <a:lnTo>
                  <a:pt x="323" y="55"/>
                </a:lnTo>
                <a:lnTo>
                  <a:pt x="327" y="44"/>
                </a:lnTo>
                <a:lnTo>
                  <a:pt x="330" y="33"/>
                </a:lnTo>
                <a:lnTo>
                  <a:pt x="327" y="23"/>
                </a:lnTo>
                <a:lnTo>
                  <a:pt x="321" y="15"/>
                </a:lnTo>
                <a:lnTo>
                  <a:pt x="310" y="8"/>
                </a:lnTo>
                <a:lnTo>
                  <a:pt x="297" y="5"/>
                </a:lnTo>
                <a:lnTo>
                  <a:pt x="285" y="2"/>
                </a:lnTo>
                <a:lnTo>
                  <a:pt x="268" y="0"/>
                </a:lnTo>
                <a:lnTo>
                  <a:pt x="233" y="0"/>
                </a:lnTo>
                <a:lnTo>
                  <a:pt x="207" y="2"/>
                </a:lnTo>
                <a:lnTo>
                  <a:pt x="184" y="5"/>
                </a:lnTo>
                <a:lnTo>
                  <a:pt x="153" y="9"/>
                </a:lnTo>
                <a:lnTo>
                  <a:pt x="125" y="14"/>
                </a:lnTo>
                <a:lnTo>
                  <a:pt x="94" y="19"/>
                </a:lnTo>
                <a:lnTo>
                  <a:pt x="74" y="23"/>
                </a:lnTo>
                <a:lnTo>
                  <a:pt x="56" y="27"/>
                </a:lnTo>
                <a:lnTo>
                  <a:pt x="47" y="31"/>
                </a:lnTo>
                <a:lnTo>
                  <a:pt x="50" y="41"/>
                </a:lnTo>
                <a:lnTo>
                  <a:pt x="54" y="56"/>
                </a:lnTo>
                <a:lnTo>
                  <a:pt x="56" y="70"/>
                </a:lnTo>
                <a:lnTo>
                  <a:pt x="57" y="82"/>
                </a:lnTo>
                <a:lnTo>
                  <a:pt x="55" y="95"/>
                </a:lnTo>
                <a:lnTo>
                  <a:pt x="52" y="106"/>
                </a:lnTo>
                <a:lnTo>
                  <a:pt x="48" y="119"/>
                </a:lnTo>
                <a:lnTo>
                  <a:pt x="44" y="129"/>
                </a:lnTo>
                <a:lnTo>
                  <a:pt x="39" y="144"/>
                </a:lnTo>
                <a:lnTo>
                  <a:pt x="33" y="160"/>
                </a:lnTo>
                <a:lnTo>
                  <a:pt x="27" y="175"/>
                </a:lnTo>
                <a:lnTo>
                  <a:pt x="18" y="190"/>
                </a:lnTo>
                <a:lnTo>
                  <a:pt x="13" y="205"/>
                </a:lnTo>
                <a:lnTo>
                  <a:pt x="9" y="217"/>
                </a:lnTo>
                <a:lnTo>
                  <a:pt x="5" y="230"/>
                </a:lnTo>
                <a:lnTo>
                  <a:pt x="1" y="248"/>
                </a:lnTo>
                <a:lnTo>
                  <a:pt x="0" y="263"/>
                </a:lnTo>
                <a:lnTo>
                  <a:pt x="2" y="276"/>
                </a:lnTo>
                <a:lnTo>
                  <a:pt x="6" y="290"/>
                </a:lnTo>
                <a:lnTo>
                  <a:pt x="13" y="299"/>
                </a:lnTo>
                <a:lnTo>
                  <a:pt x="22" y="307"/>
                </a:lnTo>
                <a:lnTo>
                  <a:pt x="35" y="311"/>
                </a:lnTo>
                <a:lnTo>
                  <a:pt x="48" y="311"/>
                </a:lnTo>
                <a:lnTo>
                  <a:pt x="66" y="308"/>
                </a:lnTo>
                <a:lnTo>
                  <a:pt x="81" y="301"/>
                </a:lnTo>
                <a:lnTo>
                  <a:pt x="94" y="293"/>
                </a:lnTo>
                <a:lnTo>
                  <a:pt x="105" y="280"/>
                </a:lnTo>
                <a:lnTo>
                  <a:pt x="112" y="264"/>
                </a:lnTo>
                <a:lnTo>
                  <a:pt x="114" y="249"/>
                </a:lnTo>
                <a:lnTo>
                  <a:pt x="119" y="236"/>
                </a:lnTo>
                <a:lnTo>
                  <a:pt x="127" y="225"/>
                </a:lnTo>
                <a:lnTo>
                  <a:pt x="137" y="216"/>
                </a:lnTo>
                <a:lnTo>
                  <a:pt x="150" y="209"/>
                </a:lnTo>
                <a:lnTo>
                  <a:pt x="163" y="206"/>
                </a:lnTo>
                <a:lnTo>
                  <a:pt x="174" y="205"/>
                </a:lnTo>
                <a:lnTo>
                  <a:pt x="188" y="205"/>
                </a:lnTo>
                <a:lnTo>
                  <a:pt x="203" y="207"/>
                </a:lnTo>
                <a:lnTo>
                  <a:pt x="215" y="211"/>
                </a:lnTo>
                <a:lnTo>
                  <a:pt x="227" y="217"/>
                </a:lnTo>
                <a:lnTo>
                  <a:pt x="238" y="227"/>
                </a:lnTo>
                <a:lnTo>
                  <a:pt x="246" y="238"/>
                </a:lnTo>
                <a:lnTo>
                  <a:pt x="253" y="253"/>
                </a:lnTo>
                <a:lnTo>
                  <a:pt x="255" y="267"/>
                </a:lnTo>
                <a:lnTo>
                  <a:pt x="254" y="281"/>
                </a:lnTo>
                <a:lnTo>
                  <a:pt x="250" y="296"/>
                </a:lnTo>
                <a:lnTo>
                  <a:pt x="244" y="311"/>
                </a:lnTo>
                <a:lnTo>
                  <a:pt x="236" y="325"/>
                </a:lnTo>
                <a:lnTo>
                  <a:pt x="225" y="339"/>
                </a:lnTo>
                <a:lnTo>
                  <a:pt x="214" y="350"/>
                </a:lnTo>
                <a:lnTo>
                  <a:pt x="201" y="363"/>
                </a:lnTo>
                <a:lnTo>
                  <a:pt x="190" y="372"/>
                </a:lnTo>
                <a:lnTo>
                  <a:pt x="177" y="380"/>
                </a:lnTo>
                <a:lnTo>
                  <a:pt x="166" y="384"/>
                </a:lnTo>
                <a:lnTo>
                  <a:pt x="150" y="388"/>
                </a:lnTo>
                <a:lnTo>
                  <a:pt x="137" y="390"/>
                </a:lnTo>
                <a:lnTo>
                  <a:pt x="123" y="393"/>
                </a:lnTo>
                <a:lnTo>
                  <a:pt x="111" y="397"/>
                </a:lnTo>
                <a:lnTo>
                  <a:pt x="95" y="405"/>
                </a:lnTo>
                <a:lnTo>
                  <a:pt x="82" y="413"/>
                </a:lnTo>
                <a:lnTo>
                  <a:pt x="72" y="422"/>
                </a:lnTo>
                <a:lnTo>
                  <a:pt x="60" y="433"/>
                </a:lnTo>
                <a:lnTo>
                  <a:pt x="52" y="444"/>
                </a:lnTo>
                <a:lnTo>
                  <a:pt x="43" y="458"/>
                </a:lnTo>
                <a:lnTo>
                  <a:pt x="38" y="470"/>
                </a:lnTo>
                <a:lnTo>
                  <a:pt x="33" y="485"/>
                </a:lnTo>
                <a:lnTo>
                  <a:pt x="31" y="499"/>
                </a:lnTo>
                <a:lnTo>
                  <a:pt x="31" y="511"/>
                </a:lnTo>
                <a:lnTo>
                  <a:pt x="33" y="527"/>
                </a:lnTo>
                <a:lnTo>
                  <a:pt x="36" y="545"/>
                </a:lnTo>
                <a:lnTo>
                  <a:pt x="39" y="562"/>
                </a:lnTo>
                <a:close/>
              </a:path>
            </a:pathLst>
          </a:custGeom>
          <a:solidFill>
            <a:srgbClr val="FFFFCC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5595144" y="3491493"/>
            <a:ext cx="1828800" cy="1196975"/>
          </a:xfrm>
          <a:custGeom>
            <a:avLst/>
            <a:gdLst>
              <a:gd name="T0" fmla="*/ 2147483647 w 1165"/>
              <a:gd name="T1" fmla="*/ 535731836 h 735"/>
              <a:gd name="T2" fmla="*/ 2147483647 w 1165"/>
              <a:gd name="T3" fmla="*/ 763814940 h 735"/>
              <a:gd name="T4" fmla="*/ 2147483647 w 1165"/>
              <a:gd name="T5" fmla="*/ 970681668 h 735"/>
              <a:gd name="T6" fmla="*/ 2147483647 w 1165"/>
              <a:gd name="T7" fmla="*/ 1105939798 h 735"/>
              <a:gd name="T8" fmla="*/ 2147483647 w 1165"/>
              <a:gd name="T9" fmla="*/ 1015767712 h 735"/>
              <a:gd name="T10" fmla="*/ 2147483647 w 1165"/>
              <a:gd name="T11" fmla="*/ 843378737 h 735"/>
              <a:gd name="T12" fmla="*/ 2147483647 w 1165"/>
              <a:gd name="T13" fmla="*/ 838074593 h 735"/>
              <a:gd name="T14" fmla="*/ 2147483647 w 1165"/>
              <a:gd name="T15" fmla="*/ 965377524 h 735"/>
              <a:gd name="T16" fmla="*/ 2147483647 w 1165"/>
              <a:gd name="T17" fmla="*/ 1119200974 h 735"/>
              <a:gd name="T18" fmla="*/ 2147483647 w 1165"/>
              <a:gd name="T19" fmla="*/ 1283632714 h 735"/>
              <a:gd name="T20" fmla="*/ 2147483647 w 1165"/>
              <a:gd name="T21" fmla="*/ 1334022902 h 735"/>
              <a:gd name="T22" fmla="*/ 2147483647 w 1165"/>
              <a:gd name="T23" fmla="*/ 1442760309 h 735"/>
              <a:gd name="T24" fmla="*/ 2147483647 w 1165"/>
              <a:gd name="T25" fmla="*/ 1639018544 h 735"/>
              <a:gd name="T26" fmla="*/ 2147483647 w 1165"/>
              <a:gd name="T27" fmla="*/ 1739800956 h 735"/>
              <a:gd name="T28" fmla="*/ 2119233744 w 1165"/>
              <a:gd name="T29" fmla="*/ 1729191038 h 735"/>
              <a:gd name="T30" fmla="*/ 1882668752 w 1165"/>
              <a:gd name="T31" fmla="*/ 1803450691 h 735"/>
              <a:gd name="T32" fmla="*/ 1648566752 w 1165"/>
              <a:gd name="T33" fmla="*/ 1901579809 h 735"/>
              <a:gd name="T34" fmla="*/ 1384894325 w 1165"/>
              <a:gd name="T35" fmla="*/ 1944014594 h 735"/>
              <a:gd name="T36" fmla="*/ 1239505570 w 1165"/>
              <a:gd name="T37" fmla="*/ 1837928445 h 735"/>
              <a:gd name="T38" fmla="*/ 1318360568 w 1165"/>
              <a:gd name="T39" fmla="*/ 1686757474 h 735"/>
              <a:gd name="T40" fmla="*/ 1520427970 w 1165"/>
              <a:gd name="T41" fmla="*/ 1596585388 h 735"/>
              <a:gd name="T42" fmla="*/ 1668281679 w 1165"/>
              <a:gd name="T43" fmla="*/ 1493152125 h 735"/>
              <a:gd name="T44" fmla="*/ 1569711362 w 1165"/>
              <a:gd name="T45" fmla="*/ 1395023007 h 735"/>
              <a:gd name="T46" fmla="*/ 1345467611 w 1165"/>
              <a:gd name="T47" fmla="*/ 1405631297 h 735"/>
              <a:gd name="T48" fmla="*/ 1136008092 w 1165"/>
              <a:gd name="T49" fmla="*/ 1490499239 h 735"/>
              <a:gd name="T50" fmla="*/ 899443100 w 1165"/>
              <a:gd name="T51" fmla="*/ 1639018544 h 735"/>
              <a:gd name="T52" fmla="*/ 620985066 w 1165"/>
              <a:gd name="T53" fmla="*/ 1729191038 h 735"/>
              <a:gd name="T54" fmla="*/ 344991693 w 1165"/>
              <a:gd name="T55" fmla="*/ 1747756359 h 735"/>
              <a:gd name="T56" fmla="*/ 480523866 w 1165"/>
              <a:gd name="T57" fmla="*/ 1572715923 h 735"/>
              <a:gd name="T58" fmla="*/ 584021345 w 1165"/>
              <a:gd name="T59" fmla="*/ 1384414718 h 735"/>
              <a:gd name="T60" fmla="*/ 537200945 w 1165"/>
              <a:gd name="T61" fmla="*/ 1222634237 h 735"/>
              <a:gd name="T62" fmla="*/ 406597895 w 1165"/>
              <a:gd name="T63" fmla="*/ 1227938381 h 735"/>
              <a:gd name="T64" fmla="*/ 298171293 w 1165"/>
              <a:gd name="T65" fmla="*/ 1371153542 h 735"/>
              <a:gd name="T66" fmla="*/ 135532125 w 1165"/>
              <a:gd name="T67" fmla="*/ 1424196617 h 735"/>
              <a:gd name="T68" fmla="*/ 9856682 w 1165"/>
              <a:gd name="T69" fmla="*/ 1299545147 h 735"/>
              <a:gd name="T70" fmla="*/ 39428296 w 1165"/>
              <a:gd name="T71" fmla="*/ 1129809263 h 735"/>
              <a:gd name="T72" fmla="*/ 211924179 w 1165"/>
              <a:gd name="T73" fmla="*/ 1013114825 h 735"/>
              <a:gd name="T74" fmla="*/ 322813774 w 1165"/>
              <a:gd name="T75" fmla="*/ 830117561 h 735"/>
              <a:gd name="T76" fmla="*/ 253815455 w 1165"/>
              <a:gd name="T77" fmla="*/ 594077427 h 735"/>
              <a:gd name="T78" fmla="*/ 229172974 w 1165"/>
              <a:gd name="T79" fmla="*/ 363342964 h 735"/>
              <a:gd name="T80" fmla="*/ 448489269 w 1165"/>
              <a:gd name="T81" fmla="*/ 395167831 h 735"/>
              <a:gd name="T82" fmla="*/ 793480863 w 1165"/>
              <a:gd name="T83" fmla="*/ 408429007 h 735"/>
              <a:gd name="T84" fmla="*/ 980762659 w 1165"/>
              <a:gd name="T85" fmla="*/ 347428901 h 735"/>
              <a:gd name="T86" fmla="*/ 985690214 w 1165"/>
              <a:gd name="T87" fmla="*/ 198909545 h 735"/>
              <a:gd name="T88" fmla="*/ 1042367292 w 1165"/>
              <a:gd name="T89" fmla="*/ 53043087 h 735"/>
              <a:gd name="T90" fmla="*/ 1264148051 w 1165"/>
              <a:gd name="T91" fmla="*/ 0 h 735"/>
              <a:gd name="T92" fmla="*/ 1473607570 w 1165"/>
              <a:gd name="T93" fmla="*/ 47738943 h 735"/>
              <a:gd name="T94" fmla="*/ 1542605889 w 1165"/>
              <a:gd name="T95" fmla="*/ 182997111 h 735"/>
              <a:gd name="T96" fmla="*/ 1478535125 w 1165"/>
              <a:gd name="T97" fmla="*/ 358038819 h 735"/>
              <a:gd name="T98" fmla="*/ 1616531762 w 1165"/>
              <a:gd name="T99" fmla="*/ 453515152 h 735"/>
              <a:gd name="T100" fmla="*/ 1887597876 w 1165"/>
              <a:gd name="T101" fmla="*/ 450862266 h 735"/>
              <a:gd name="T102" fmla="*/ 2147483647 w 1165"/>
              <a:gd name="T103" fmla="*/ 384559542 h 73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165"/>
              <a:gd name="T157" fmla="*/ 0 h 735"/>
              <a:gd name="T158" fmla="*/ 1165 w 1165"/>
              <a:gd name="T159" fmla="*/ 735 h 735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165" h="735">
                <a:moveTo>
                  <a:pt x="958" y="146"/>
                </a:moveTo>
                <a:lnTo>
                  <a:pt x="962" y="164"/>
                </a:lnTo>
                <a:lnTo>
                  <a:pt x="965" y="178"/>
                </a:lnTo>
                <a:lnTo>
                  <a:pt x="966" y="190"/>
                </a:lnTo>
                <a:lnTo>
                  <a:pt x="963" y="202"/>
                </a:lnTo>
                <a:lnTo>
                  <a:pt x="958" y="219"/>
                </a:lnTo>
                <a:lnTo>
                  <a:pt x="952" y="237"/>
                </a:lnTo>
                <a:lnTo>
                  <a:pt x="946" y="253"/>
                </a:lnTo>
                <a:lnTo>
                  <a:pt x="940" y="269"/>
                </a:lnTo>
                <a:lnTo>
                  <a:pt x="931" y="288"/>
                </a:lnTo>
                <a:lnTo>
                  <a:pt x="924" y="304"/>
                </a:lnTo>
                <a:lnTo>
                  <a:pt x="919" y="317"/>
                </a:lnTo>
                <a:lnTo>
                  <a:pt x="914" y="335"/>
                </a:lnTo>
                <a:lnTo>
                  <a:pt x="909" y="351"/>
                </a:lnTo>
                <a:lnTo>
                  <a:pt x="908" y="366"/>
                </a:lnTo>
                <a:lnTo>
                  <a:pt x="911" y="382"/>
                </a:lnTo>
                <a:lnTo>
                  <a:pt x="916" y="397"/>
                </a:lnTo>
                <a:lnTo>
                  <a:pt x="926" y="409"/>
                </a:lnTo>
                <a:lnTo>
                  <a:pt x="937" y="416"/>
                </a:lnTo>
                <a:lnTo>
                  <a:pt x="952" y="417"/>
                </a:lnTo>
                <a:lnTo>
                  <a:pt x="969" y="416"/>
                </a:lnTo>
                <a:lnTo>
                  <a:pt x="982" y="411"/>
                </a:lnTo>
                <a:lnTo>
                  <a:pt x="996" y="405"/>
                </a:lnTo>
                <a:lnTo>
                  <a:pt x="1007" y="396"/>
                </a:lnTo>
                <a:lnTo>
                  <a:pt x="1017" y="383"/>
                </a:lnTo>
                <a:lnTo>
                  <a:pt x="1022" y="369"/>
                </a:lnTo>
                <a:lnTo>
                  <a:pt x="1024" y="354"/>
                </a:lnTo>
                <a:lnTo>
                  <a:pt x="1031" y="339"/>
                </a:lnTo>
                <a:lnTo>
                  <a:pt x="1040" y="327"/>
                </a:lnTo>
                <a:lnTo>
                  <a:pt x="1054" y="318"/>
                </a:lnTo>
                <a:lnTo>
                  <a:pt x="1067" y="313"/>
                </a:lnTo>
                <a:lnTo>
                  <a:pt x="1081" y="311"/>
                </a:lnTo>
                <a:lnTo>
                  <a:pt x="1092" y="310"/>
                </a:lnTo>
                <a:lnTo>
                  <a:pt x="1107" y="312"/>
                </a:lnTo>
                <a:lnTo>
                  <a:pt x="1121" y="316"/>
                </a:lnTo>
                <a:lnTo>
                  <a:pt x="1135" y="321"/>
                </a:lnTo>
                <a:lnTo>
                  <a:pt x="1144" y="331"/>
                </a:lnTo>
                <a:lnTo>
                  <a:pt x="1152" y="341"/>
                </a:lnTo>
                <a:lnTo>
                  <a:pt x="1160" y="351"/>
                </a:lnTo>
                <a:lnTo>
                  <a:pt x="1164" y="364"/>
                </a:lnTo>
                <a:lnTo>
                  <a:pt x="1165" y="376"/>
                </a:lnTo>
                <a:lnTo>
                  <a:pt x="1163" y="390"/>
                </a:lnTo>
                <a:lnTo>
                  <a:pt x="1159" y="401"/>
                </a:lnTo>
                <a:lnTo>
                  <a:pt x="1156" y="410"/>
                </a:lnTo>
                <a:lnTo>
                  <a:pt x="1151" y="422"/>
                </a:lnTo>
                <a:lnTo>
                  <a:pt x="1140" y="438"/>
                </a:lnTo>
                <a:lnTo>
                  <a:pt x="1129" y="450"/>
                </a:lnTo>
                <a:lnTo>
                  <a:pt x="1117" y="462"/>
                </a:lnTo>
                <a:lnTo>
                  <a:pt x="1104" y="474"/>
                </a:lnTo>
                <a:lnTo>
                  <a:pt x="1089" y="484"/>
                </a:lnTo>
                <a:lnTo>
                  <a:pt x="1077" y="489"/>
                </a:lnTo>
                <a:lnTo>
                  <a:pt x="1064" y="492"/>
                </a:lnTo>
                <a:lnTo>
                  <a:pt x="1046" y="495"/>
                </a:lnTo>
                <a:lnTo>
                  <a:pt x="1034" y="498"/>
                </a:lnTo>
                <a:lnTo>
                  <a:pt x="1019" y="503"/>
                </a:lnTo>
                <a:lnTo>
                  <a:pt x="1005" y="510"/>
                </a:lnTo>
                <a:lnTo>
                  <a:pt x="993" y="517"/>
                </a:lnTo>
                <a:lnTo>
                  <a:pt x="984" y="526"/>
                </a:lnTo>
                <a:lnTo>
                  <a:pt x="973" y="534"/>
                </a:lnTo>
                <a:lnTo>
                  <a:pt x="964" y="544"/>
                </a:lnTo>
                <a:lnTo>
                  <a:pt x="955" y="558"/>
                </a:lnTo>
                <a:lnTo>
                  <a:pt x="948" y="572"/>
                </a:lnTo>
                <a:lnTo>
                  <a:pt x="943" y="587"/>
                </a:lnTo>
                <a:lnTo>
                  <a:pt x="940" y="604"/>
                </a:lnTo>
                <a:lnTo>
                  <a:pt x="940" y="618"/>
                </a:lnTo>
                <a:lnTo>
                  <a:pt x="943" y="635"/>
                </a:lnTo>
                <a:lnTo>
                  <a:pt x="946" y="649"/>
                </a:lnTo>
                <a:lnTo>
                  <a:pt x="948" y="664"/>
                </a:lnTo>
                <a:lnTo>
                  <a:pt x="941" y="661"/>
                </a:lnTo>
                <a:lnTo>
                  <a:pt x="929" y="656"/>
                </a:lnTo>
                <a:lnTo>
                  <a:pt x="918" y="652"/>
                </a:lnTo>
                <a:lnTo>
                  <a:pt x="906" y="650"/>
                </a:lnTo>
                <a:lnTo>
                  <a:pt x="892" y="648"/>
                </a:lnTo>
                <a:lnTo>
                  <a:pt x="877" y="649"/>
                </a:lnTo>
                <a:lnTo>
                  <a:pt x="860" y="652"/>
                </a:lnTo>
                <a:lnTo>
                  <a:pt x="844" y="655"/>
                </a:lnTo>
                <a:lnTo>
                  <a:pt x="824" y="660"/>
                </a:lnTo>
                <a:lnTo>
                  <a:pt x="803" y="666"/>
                </a:lnTo>
                <a:lnTo>
                  <a:pt x="784" y="673"/>
                </a:lnTo>
                <a:lnTo>
                  <a:pt x="764" y="680"/>
                </a:lnTo>
                <a:lnTo>
                  <a:pt x="748" y="687"/>
                </a:lnTo>
                <a:lnTo>
                  <a:pt x="730" y="695"/>
                </a:lnTo>
                <a:lnTo>
                  <a:pt x="711" y="702"/>
                </a:lnTo>
                <a:lnTo>
                  <a:pt x="692" y="708"/>
                </a:lnTo>
                <a:lnTo>
                  <a:pt x="669" y="717"/>
                </a:lnTo>
                <a:lnTo>
                  <a:pt x="645" y="725"/>
                </a:lnTo>
                <a:lnTo>
                  <a:pt x="628" y="730"/>
                </a:lnTo>
                <a:lnTo>
                  <a:pt x="605" y="733"/>
                </a:lnTo>
                <a:lnTo>
                  <a:pt x="586" y="735"/>
                </a:lnTo>
                <a:lnTo>
                  <a:pt x="562" y="733"/>
                </a:lnTo>
                <a:lnTo>
                  <a:pt x="545" y="730"/>
                </a:lnTo>
                <a:lnTo>
                  <a:pt x="528" y="725"/>
                </a:lnTo>
                <a:lnTo>
                  <a:pt x="517" y="718"/>
                </a:lnTo>
                <a:lnTo>
                  <a:pt x="509" y="707"/>
                </a:lnTo>
                <a:lnTo>
                  <a:pt x="503" y="693"/>
                </a:lnTo>
                <a:lnTo>
                  <a:pt x="503" y="681"/>
                </a:lnTo>
                <a:lnTo>
                  <a:pt x="508" y="669"/>
                </a:lnTo>
                <a:lnTo>
                  <a:pt x="514" y="658"/>
                </a:lnTo>
                <a:lnTo>
                  <a:pt x="523" y="647"/>
                </a:lnTo>
                <a:lnTo>
                  <a:pt x="535" y="636"/>
                </a:lnTo>
                <a:lnTo>
                  <a:pt x="551" y="624"/>
                </a:lnTo>
                <a:lnTo>
                  <a:pt x="567" y="617"/>
                </a:lnTo>
                <a:lnTo>
                  <a:pt x="587" y="611"/>
                </a:lnTo>
                <a:lnTo>
                  <a:pt x="602" y="607"/>
                </a:lnTo>
                <a:lnTo>
                  <a:pt x="617" y="602"/>
                </a:lnTo>
                <a:lnTo>
                  <a:pt x="635" y="596"/>
                </a:lnTo>
                <a:lnTo>
                  <a:pt x="651" y="587"/>
                </a:lnTo>
                <a:lnTo>
                  <a:pt x="665" y="580"/>
                </a:lnTo>
                <a:lnTo>
                  <a:pt x="674" y="572"/>
                </a:lnTo>
                <a:lnTo>
                  <a:pt x="677" y="563"/>
                </a:lnTo>
                <a:lnTo>
                  <a:pt x="675" y="553"/>
                </a:lnTo>
                <a:lnTo>
                  <a:pt x="668" y="542"/>
                </a:lnTo>
                <a:lnTo>
                  <a:pt x="656" y="534"/>
                </a:lnTo>
                <a:lnTo>
                  <a:pt x="647" y="529"/>
                </a:lnTo>
                <a:lnTo>
                  <a:pt x="637" y="526"/>
                </a:lnTo>
                <a:lnTo>
                  <a:pt x="620" y="524"/>
                </a:lnTo>
                <a:lnTo>
                  <a:pt x="601" y="524"/>
                </a:lnTo>
                <a:lnTo>
                  <a:pt x="581" y="525"/>
                </a:lnTo>
                <a:lnTo>
                  <a:pt x="563" y="527"/>
                </a:lnTo>
                <a:lnTo>
                  <a:pt x="546" y="530"/>
                </a:lnTo>
                <a:lnTo>
                  <a:pt x="530" y="534"/>
                </a:lnTo>
                <a:lnTo>
                  <a:pt x="514" y="539"/>
                </a:lnTo>
                <a:lnTo>
                  <a:pt x="494" y="546"/>
                </a:lnTo>
                <a:lnTo>
                  <a:pt x="477" y="555"/>
                </a:lnTo>
                <a:lnTo>
                  <a:pt x="461" y="562"/>
                </a:lnTo>
                <a:lnTo>
                  <a:pt x="441" y="573"/>
                </a:lnTo>
                <a:lnTo>
                  <a:pt x="421" y="585"/>
                </a:lnTo>
                <a:lnTo>
                  <a:pt x="403" y="596"/>
                </a:lnTo>
                <a:lnTo>
                  <a:pt x="385" y="607"/>
                </a:lnTo>
                <a:lnTo>
                  <a:pt x="365" y="618"/>
                </a:lnTo>
                <a:lnTo>
                  <a:pt x="345" y="627"/>
                </a:lnTo>
                <a:lnTo>
                  <a:pt x="324" y="636"/>
                </a:lnTo>
                <a:lnTo>
                  <a:pt x="301" y="643"/>
                </a:lnTo>
                <a:lnTo>
                  <a:pt x="279" y="648"/>
                </a:lnTo>
                <a:lnTo>
                  <a:pt x="252" y="652"/>
                </a:lnTo>
                <a:lnTo>
                  <a:pt x="230" y="655"/>
                </a:lnTo>
                <a:lnTo>
                  <a:pt x="200" y="658"/>
                </a:lnTo>
                <a:lnTo>
                  <a:pt x="177" y="660"/>
                </a:lnTo>
                <a:lnTo>
                  <a:pt x="155" y="659"/>
                </a:lnTo>
                <a:lnTo>
                  <a:pt x="140" y="659"/>
                </a:lnTo>
                <a:lnTo>
                  <a:pt x="145" y="648"/>
                </a:lnTo>
                <a:lnTo>
                  <a:pt x="155" y="635"/>
                </a:lnTo>
                <a:lnTo>
                  <a:pt x="167" y="622"/>
                </a:lnTo>
                <a:lnTo>
                  <a:pt x="179" y="609"/>
                </a:lnTo>
                <a:lnTo>
                  <a:pt x="195" y="593"/>
                </a:lnTo>
                <a:lnTo>
                  <a:pt x="207" y="581"/>
                </a:lnTo>
                <a:lnTo>
                  <a:pt x="217" y="569"/>
                </a:lnTo>
                <a:lnTo>
                  <a:pt x="226" y="554"/>
                </a:lnTo>
                <a:lnTo>
                  <a:pt x="233" y="538"/>
                </a:lnTo>
                <a:lnTo>
                  <a:pt x="237" y="522"/>
                </a:lnTo>
                <a:lnTo>
                  <a:pt x="240" y="507"/>
                </a:lnTo>
                <a:lnTo>
                  <a:pt x="238" y="489"/>
                </a:lnTo>
                <a:lnTo>
                  <a:pt x="234" y="478"/>
                </a:lnTo>
                <a:lnTo>
                  <a:pt x="225" y="468"/>
                </a:lnTo>
                <a:lnTo>
                  <a:pt x="218" y="461"/>
                </a:lnTo>
                <a:lnTo>
                  <a:pt x="209" y="456"/>
                </a:lnTo>
                <a:lnTo>
                  <a:pt x="199" y="454"/>
                </a:lnTo>
                <a:lnTo>
                  <a:pt x="187" y="453"/>
                </a:lnTo>
                <a:lnTo>
                  <a:pt x="176" y="456"/>
                </a:lnTo>
                <a:lnTo>
                  <a:pt x="165" y="463"/>
                </a:lnTo>
                <a:lnTo>
                  <a:pt x="156" y="473"/>
                </a:lnTo>
                <a:lnTo>
                  <a:pt x="146" y="484"/>
                </a:lnTo>
                <a:lnTo>
                  <a:pt x="138" y="496"/>
                </a:lnTo>
                <a:lnTo>
                  <a:pt x="130" y="507"/>
                </a:lnTo>
                <a:lnTo>
                  <a:pt x="121" y="517"/>
                </a:lnTo>
                <a:lnTo>
                  <a:pt x="110" y="527"/>
                </a:lnTo>
                <a:lnTo>
                  <a:pt x="97" y="534"/>
                </a:lnTo>
                <a:lnTo>
                  <a:pt x="84" y="537"/>
                </a:lnTo>
                <a:lnTo>
                  <a:pt x="69" y="539"/>
                </a:lnTo>
                <a:lnTo>
                  <a:pt x="55" y="537"/>
                </a:lnTo>
                <a:lnTo>
                  <a:pt x="41" y="533"/>
                </a:lnTo>
                <a:lnTo>
                  <a:pt x="27" y="525"/>
                </a:lnTo>
                <a:lnTo>
                  <a:pt x="17" y="517"/>
                </a:lnTo>
                <a:lnTo>
                  <a:pt x="9" y="504"/>
                </a:lnTo>
                <a:lnTo>
                  <a:pt x="4" y="490"/>
                </a:lnTo>
                <a:lnTo>
                  <a:pt x="1" y="477"/>
                </a:lnTo>
                <a:lnTo>
                  <a:pt x="0" y="462"/>
                </a:lnTo>
                <a:lnTo>
                  <a:pt x="2" y="450"/>
                </a:lnTo>
                <a:lnTo>
                  <a:pt x="7" y="439"/>
                </a:lnTo>
                <a:lnTo>
                  <a:pt x="16" y="426"/>
                </a:lnTo>
                <a:lnTo>
                  <a:pt x="28" y="414"/>
                </a:lnTo>
                <a:lnTo>
                  <a:pt x="43" y="405"/>
                </a:lnTo>
                <a:lnTo>
                  <a:pt x="55" y="399"/>
                </a:lnTo>
                <a:lnTo>
                  <a:pt x="71" y="391"/>
                </a:lnTo>
                <a:lnTo>
                  <a:pt x="86" y="382"/>
                </a:lnTo>
                <a:lnTo>
                  <a:pt x="100" y="372"/>
                </a:lnTo>
                <a:lnTo>
                  <a:pt x="113" y="360"/>
                </a:lnTo>
                <a:lnTo>
                  <a:pt x="124" y="347"/>
                </a:lnTo>
                <a:lnTo>
                  <a:pt x="129" y="329"/>
                </a:lnTo>
                <a:lnTo>
                  <a:pt x="131" y="313"/>
                </a:lnTo>
                <a:lnTo>
                  <a:pt x="130" y="297"/>
                </a:lnTo>
                <a:lnTo>
                  <a:pt x="127" y="280"/>
                </a:lnTo>
                <a:lnTo>
                  <a:pt x="121" y="263"/>
                </a:lnTo>
                <a:lnTo>
                  <a:pt x="111" y="242"/>
                </a:lnTo>
                <a:lnTo>
                  <a:pt x="103" y="224"/>
                </a:lnTo>
                <a:lnTo>
                  <a:pt x="94" y="204"/>
                </a:lnTo>
                <a:lnTo>
                  <a:pt x="90" y="183"/>
                </a:lnTo>
                <a:lnTo>
                  <a:pt x="90" y="167"/>
                </a:lnTo>
                <a:lnTo>
                  <a:pt x="92" y="150"/>
                </a:lnTo>
                <a:lnTo>
                  <a:pt x="93" y="137"/>
                </a:lnTo>
                <a:lnTo>
                  <a:pt x="105" y="140"/>
                </a:lnTo>
                <a:lnTo>
                  <a:pt x="123" y="142"/>
                </a:lnTo>
                <a:lnTo>
                  <a:pt x="141" y="144"/>
                </a:lnTo>
                <a:lnTo>
                  <a:pt x="162" y="147"/>
                </a:lnTo>
                <a:lnTo>
                  <a:pt x="182" y="149"/>
                </a:lnTo>
                <a:lnTo>
                  <a:pt x="205" y="152"/>
                </a:lnTo>
                <a:lnTo>
                  <a:pt x="228" y="154"/>
                </a:lnTo>
                <a:lnTo>
                  <a:pt x="254" y="155"/>
                </a:lnTo>
                <a:lnTo>
                  <a:pt x="304" y="155"/>
                </a:lnTo>
                <a:lnTo>
                  <a:pt x="322" y="154"/>
                </a:lnTo>
                <a:lnTo>
                  <a:pt x="339" y="153"/>
                </a:lnTo>
                <a:lnTo>
                  <a:pt x="359" y="150"/>
                </a:lnTo>
                <a:lnTo>
                  <a:pt x="375" y="145"/>
                </a:lnTo>
                <a:lnTo>
                  <a:pt x="387" y="139"/>
                </a:lnTo>
                <a:lnTo>
                  <a:pt x="398" y="131"/>
                </a:lnTo>
                <a:lnTo>
                  <a:pt x="405" y="124"/>
                </a:lnTo>
                <a:lnTo>
                  <a:pt x="408" y="116"/>
                </a:lnTo>
                <a:lnTo>
                  <a:pt x="408" y="104"/>
                </a:lnTo>
                <a:lnTo>
                  <a:pt x="405" y="89"/>
                </a:lnTo>
                <a:lnTo>
                  <a:pt x="400" y="75"/>
                </a:lnTo>
                <a:lnTo>
                  <a:pt x="395" y="62"/>
                </a:lnTo>
                <a:lnTo>
                  <a:pt x="395" y="49"/>
                </a:lnTo>
                <a:lnTo>
                  <a:pt x="401" y="38"/>
                </a:lnTo>
                <a:lnTo>
                  <a:pt x="410" y="28"/>
                </a:lnTo>
                <a:lnTo>
                  <a:pt x="423" y="20"/>
                </a:lnTo>
                <a:lnTo>
                  <a:pt x="439" y="13"/>
                </a:lnTo>
                <a:lnTo>
                  <a:pt x="456" y="8"/>
                </a:lnTo>
                <a:lnTo>
                  <a:pt x="474" y="5"/>
                </a:lnTo>
                <a:lnTo>
                  <a:pt x="495" y="2"/>
                </a:lnTo>
                <a:lnTo>
                  <a:pt x="513" y="0"/>
                </a:lnTo>
                <a:lnTo>
                  <a:pt x="532" y="0"/>
                </a:lnTo>
                <a:lnTo>
                  <a:pt x="549" y="1"/>
                </a:lnTo>
                <a:lnTo>
                  <a:pt x="566" y="5"/>
                </a:lnTo>
                <a:lnTo>
                  <a:pt x="582" y="10"/>
                </a:lnTo>
                <a:lnTo>
                  <a:pt x="598" y="18"/>
                </a:lnTo>
                <a:lnTo>
                  <a:pt x="610" y="26"/>
                </a:lnTo>
                <a:lnTo>
                  <a:pt x="621" y="36"/>
                </a:lnTo>
                <a:lnTo>
                  <a:pt x="627" y="46"/>
                </a:lnTo>
                <a:lnTo>
                  <a:pt x="629" y="57"/>
                </a:lnTo>
                <a:lnTo>
                  <a:pt x="626" y="69"/>
                </a:lnTo>
                <a:lnTo>
                  <a:pt x="620" y="79"/>
                </a:lnTo>
                <a:lnTo>
                  <a:pt x="611" y="95"/>
                </a:lnTo>
                <a:lnTo>
                  <a:pt x="605" y="109"/>
                </a:lnTo>
                <a:lnTo>
                  <a:pt x="600" y="123"/>
                </a:lnTo>
                <a:lnTo>
                  <a:pt x="600" y="135"/>
                </a:lnTo>
                <a:lnTo>
                  <a:pt x="605" y="148"/>
                </a:lnTo>
                <a:lnTo>
                  <a:pt x="615" y="157"/>
                </a:lnTo>
                <a:lnTo>
                  <a:pt x="625" y="162"/>
                </a:lnTo>
                <a:lnTo>
                  <a:pt x="639" y="167"/>
                </a:lnTo>
                <a:lnTo>
                  <a:pt x="656" y="171"/>
                </a:lnTo>
                <a:lnTo>
                  <a:pt x="673" y="173"/>
                </a:lnTo>
                <a:lnTo>
                  <a:pt x="694" y="175"/>
                </a:lnTo>
                <a:lnTo>
                  <a:pt x="718" y="175"/>
                </a:lnTo>
                <a:lnTo>
                  <a:pt x="737" y="172"/>
                </a:lnTo>
                <a:lnTo>
                  <a:pt x="766" y="170"/>
                </a:lnTo>
                <a:lnTo>
                  <a:pt x="795" y="166"/>
                </a:lnTo>
                <a:lnTo>
                  <a:pt x="820" y="162"/>
                </a:lnTo>
                <a:lnTo>
                  <a:pt x="844" y="158"/>
                </a:lnTo>
                <a:lnTo>
                  <a:pt x="873" y="152"/>
                </a:lnTo>
                <a:lnTo>
                  <a:pt x="907" y="145"/>
                </a:lnTo>
                <a:lnTo>
                  <a:pt x="955" y="135"/>
                </a:lnTo>
                <a:lnTo>
                  <a:pt x="958" y="146"/>
                </a:lnTo>
                <a:close/>
              </a:path>
            </a:pathLst>
          </a:custGeom>
          <a:solidFill>
            <a:srgbClr val="66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Freeform 11"/>
          <p:cNvSpPr>
            <a:spLocks/>
          </p:cNvSpPr>
          <p:nvPr/>
        </p:nvSpPr>
        <p:spPr bwMode="auto">
          <a:xfrm>
            <a:off x="3863894" y="4642043"/>
            <a:ext cx="1716087" cy="863600"/>
          </a:xfrm>
          <a:custGeom>
            <a:avLst/>
            <a:gdLst>
              <a:gd name="T0" fmla="*/ 244493670 w 1092"/>
              <a:gd name="T1" fmla="*/ 179864591 h 531"/>
              <a:gd name="T2" fmla="*/ 325992051 w 1092"/>
              <a:gd name="T3" fmla="*/ 171929558 h 531"/>
              <a:gd name="T4" fmla="*/ 461822260 w 1092"/>
              <a:gd name="T5" fmla="*/ 142833896 h 531"/>
              <a:gd name="T6" fmla="*/ 617409364 w 1092"/>
              <a:gd name="T7" fmla="*/ 105803175 h 531"/>
              <a:gd name="T8" fmla="*/ 765588381 w 1092"/>
              <a:gd name="T9" fmla="*/ 52900774 h 531"/>
              <a:gd name="T10" fmla="*/ 901417117 w 1092"/>
              <a:gd name="T11" fmla="*/ 10579505 h 531"/>
              <a:gd name="T12" fmla="*/ 985385908 w 1092"/>
              <a:gd name="T13" fmla="*/ 0 h 531"/>
              <a:gd name="T14" fmla="*/ 1079231624 w 1092"/>
              <a:gd name="T15" fmla="*/ 7935036 h 531"/>
              <a:gd name="T16" fmla="*/ 1158259595 w 1092"/>
              <a:gd name="T17" fmla="*/ 29095675 h 531"/>
              <a:gd name="T18" fmla="*/ 1207652077 w 1092"/>
              <a:gd name="T19" fmla="*/ 63481915 h 531"/>
              <a:gd name="T20" fmla="*/ 1227409070 w 1092"/>
              <a:gd name="T21" fmla="*/ 116382702 h 531"/>
              <a:gd name="T22" fmla="*/ 1215061735 w 1092"/>
              <a:gd name="T23" fmla="*/ 174574027 h 531"/>
              <a:gd name="T24" fmla="*/ 1163198843 w 1092"/>
              <a:gd name="T25" fmla="*/ 259216597 h 531"/>
              <a:gd name="T26" fmla="*/ 1140973012 w 1092"/>
              <a:gd name="T27" fmla="*/ 330633519 h 531"/>
              <a:gd name="T28" fmla="*/ 1140973012 w 1092"/>
              <a:gd name="T29" fmla="*/ 386178750 h 531"/>
              <a:gd name="T30" fmla="*/ 1175547749 w 1092"/>
              <a:gd name="T31" fmla="*/ 452305210 h 531"/>
              <a:gd name="T32" fmla="*/ 1237287566 w 1092"/>
              <a:gd name="T33" fmla="*/ 499917033 h 531"/>
              <a:gd name="T34" fmla="*/ 1318785947 w 1092"/>
              <a:gd name="T35" fmla="*/ 523722132 h 531"/>
              <a:gd name="T36" fmla="*/ 1390405832 w 1092"/>
              <a:gd name="T37" fmla="*/ 523722132 h 531"/>
              <a:gd name="T38" fmla="*/ 1462025716 w 1092"/>
              <a:gd name="T39" fmla="*/ 502561502 h 531"/>
              <a:gd name="T40" fmla="*/ 1541053687 w 1092"/>
              <a:gd name="T41" fmla="*/ 457595774 h 531"/>
              <a:gd name="T42" fmla="*/ 1602795076 w 1092"/>
              <a:gd name="T43" fmla="*/ 407339380 h 531"/>
              <a:gd name="T44" fmla="*/ 1642309061 w 1092"/>
              <a:gd name="T45" fmla="*/ 343857490 h 531"/>
              <a:gd name="T46" fmla="*/ 1657127199 w 1092"/>
              <a:gd name="T47" fmla="*/ 259216597 h 531"/>
              <a:gd name="T48" fmla="*/ 1681823440 w 1092"/>
              <a:gd name="T49" fmla="*/ 203669690 h 531"/>
              <a:gd name="T50" fmla="*/ 1741094418 w 1092"/>
              <a:gd name="T51" fmla="*/ 166638994 h 531"/>
              <a:gd name="T52" fmla="*/ 1844820201 w 1092"/>
              <a:gd name="T53" fmla="*/ 132252767 h 531"/>
              <a:gd name="T54" fmla="*/ 1943605165 w 1092"/>
              <a:gd name="T55" fmla="*/ 103157079 h 531"/>
              <a:gd name="T56" fmla="*/ 2121418100 w 1092"/>
              <a:gd name="T57" fmla="*/ 68770853 h 531"/>
              <a:gd name="T58" fmla="*/ 2147483647 w 1092"/>
              <a:gd name="T59" fmla="*/ 58191351 h 531"/>
              <a:gd name="T60" fmla="*/ 2147483647 w 1092"/>
              <a:gd name="T61" fmla="*/ 71416948 h 531"/>
              <a:gd name="T62" fmla="*/ 2147483647 w 1092"/>
              <a:gd name="T63" fmla="*/ 150768928 h 531"/>
              <a:gd name="T64" fmla="*/ 2147483647 w 1092"/>
              <a:gd name="T65" fmla="*/ 277731132 h 531"/>
              <a:gd name="T66" fmla="*/ 2147483647 w 1092"/>
              <a:gd name="T67" fmla="*/ 394113783 h 531"/>
              <a:gd name="T68" fmla="*/ 2147483647 w 1092"/>
              <a:gd name="T69" fmla="*/ 481400872 h 531"/>
              <a:gd name="T70" fmla="*/ 2147483647 w 1092"/>
              <a:gd name="T71" fmla="*/ 544882762 h 531"/>
              <a:gd name="T72" fmla="*/ 2147483647 w 1092"/>
              <a:gd name="T73" fmla="*/ 587204021 h 531"/>
              <a:gd name="T74" fmla="*/ 2147483647 w 1092"/>
              <a:gd name="T75" fmla="*/ 613655215 h 531"/>
              <a:gd name="T76" fmla="*/ 2147483647 w 1092"/>
              <a:gd name="T77" fmla="*/ 608364651 h 531"/>
              <a:gd name="T78" fmla="*/ 2147483647 w 1092"/>
              <a:gd name="T79" fmla="*/ 581913457 h 531"/>
              <a:gd name="T80" fmla="*/ 2147483647 w 1092"/>
              <a:gd name="T81" fmla="*/ 552817795 h 531"/>
              <a:gd name="T82" fmla="*/ 2147483647 w 1092"/>
              <a:gd name="T83" fmla="*/ 536947729 h 531"/>
              <a:gd name="T84" fmla="*/ 2147483647 w 1092"/>
              <a:gd name="T85" fmla="*/ 552817795 h 531"/>
              <a:gd name="T86" fmla="*/ 2147483647 w 1092"/>
              <a:gd name="T87" fmla="*/ 600429618 h 531"/>
              <a:gd name="T88" fmla="*/ 2147483647 w 1092"/>
              <a:gd name="T89" fmla="*/ 663911508 h 531"/>
              <a:gd name="T90" fmla="*/ 2147483647 w 1092"/>
              <a:gd name="T91" fmla="*/ 727391771 h 531"/>
              <a:gd name="T92" fmla="*/ 2147483647 w 1092"/>
              <a:gd name="T93" fmla="*/ 814678759 h 531"/>
              <a:gd name="T94" fmla="*/ 2147483647 w 1092"/>
              <a:gd name="T95" fmla="*/ 888741980 h 531"/>
              <a:gd name="T96" fmla="*/ 2147483647 w 1092"/>
              <a:gd name="T97" fmla="*/ 933707708 h 531"/>
              <a:gd name="T98" fmla="*/ 2147483647 w 1092"/>
              <a:gd name="T99" fmla="*/ 981317906 h 531"/>
              <a:gd name="T100" fmla="*/ 2147483647 w 1092"/>
              <a:gd name="T101" fmla="*/ 999834067 h 531"/>
              <a:gd name="T102" fmla="*/ 2147483647 w 1092"/>
              <a:gd name="T103" fmla="*/ 997189598 h 531"/>
              <a:gd name="T104" fmla="*/ 2147483647 w 1092"/>
              <a:gd name="T105" fmla="*/ 991899034 h 531"/>
              <a:gd name="T106" fmla="*/ 2147483647 w 1092"/>
              <a:gd name="T107" fmla="*/ 1020994696 h 531"/>
              <a:gd name="T108" fmla="*/ 2147483647 w 1092"/>
              <a:gd name="T109" fmla="*/ 1058025392 h 531"/>
              <a:gd name="T110" fmla="*/ 2147483647 w 1092"/>
              <a:gd name="T111" fmla="*/ 1129442314 h 531"/>
              <a:gd name="T112" fmla="*/ 2147483647 w 1092"/>
              <a:gd name="T113" fmla="*/ 1216729303 h 531"/>
              <a:gd name="T114" fmla="*/ 2147483647 w 1092"/>
              <a:gd name="T115" fmla="*/ 1304016291 h 531"/>
              <a:gd name="T116" fmla="*/ 2147483647 w 1092"/>
              <a:gd name="T117" fmla="*/ 1380723777 h 531"/>
              <a:gd name="T118" fmla="*/ 0 w 1092"/>
              <a:gd name="T119" fmla="*/ 1399238312 h 53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092"/>
              <a:gd name="T181" fmla="*/ 0 h 531"/>
              <a:gd name="T182" fmla="*/ 1092 w 1092"/>
              <a:gd name="T183" fmla="*/ 531 h 531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092" h="531">
                <a:moveTo>
                  <a:pt x="0" y="529"/>
                </a:moveTo>
                <a:lnTo>
                  <a:pt x="99" y="68"/>
                </a:lnTo>
                <a:lnTo>
                  <a:pt x="114" y="67"/>
                </a:lnTo>
                <a:lnTo>
                  <a:pt x="132" y="65"/>
                </a:lnTo>
                <a:lnTo>
                  <a:pt x="163" y="59"/>
                </a:lnTo>
                <a:lnTo>
                  <a:pt x="187" y="54"/>
                </a:lnTo>
                <a:lnTo>
                  <a:pt x="217" y="48"/>
                </a:lnTo>
                <a:lnTo>
                  <a:pt x="250" y="40"/>
                </a:lnTo>
                <a:lnTo>
                  <a:pt x="281" y="30"/>
                </a:lnTo>
                <a:lnTo>
                  <a:pt x="310" y="20"/>
                </a:lnTo>
                <a:lnTo>
                  <a:pt x="343" y="9"/>
                </a:lnTo>
                <a:lnTo>
                  <a:pt x="365" y="4"/>
                </a:lnTo>
                <a:lnTo>
                  <a:pt x="383" y="1"/>
                </a:lnTo>
                <a:lnTo>
                  <a:pt x="399" y="0"/>
                </a:lnTo>
                <a:lnTo>
                  <a:pt x="415" y="0"/>
                </a:lnTo>
                <a:lnTo>
                  <a:pt x="437" y="3"/>
                </a:lnTo>
                <a:lnTo>
                  <a:pt x="453" y="6"/>
                </a:lnTo>
                <a:lnTo>
                  <a:pt x="469" y="11"/>
                </a:lnTo>
                <a:lnTo>
                  <a:pt x="481" y="17"/>
                </a:lnTo>
                <a:lnTo>
                  <a:pt x="489" y="24"/>
                </a:lnTo>
                <a:lnTo>
                  <a:pt x="495" y="35"/>
                </a:lnTo>
                <a:lnTo>
                  <a:pt x="497" y="44"/>
                </a:lnTo>
                <a:lnTo>
                  <a:pt x="496" y="55"/>
                </a:lnTo>
                <a:lnTo>
                  <a:pt x="492" y="66"/>
                </a:lnTo>
                <a:lnTo>
                  <a:pt x="482" y="81"/>
                </a:lnTo>
                <a:lnTo>
                  <a:pt x="471" y="98"/>
                </a:lnTo>
                <a:lnTo>
                  <a:pt x="465" y="113"/>
                </a:lnTo>
                <a:lnTo>
                  <a:pt x="462" y="125"/>
                </a:lnTo>
                <a:lnTo>
                  <a:pt x="461" y="137"/>
                </a:lnTo>
                <a:lnTo>
                  <a:pt x="462" y="146"/>
                </a:lnTo>
                <a:lnTo>
                  <a:pt x="467" y="158"/>
                </a:lnTo>
                <a:lnTo>
                  <a:pt x="476" y="171"/>
                </a:lnTo>
                <a:lnTo>
                  <a:pt x="489" y="182"/>
                </a:lnTo>
                <a:lnTo>
                  <a:pt x="501" y="189"/>
                </a:lnTo>
                <a:lnTo>
                  <a:pt x="516" y="194"/>
                </a:lnTo>
                <a:lnTo>
                  <a:pt x="534" y="198"/>
                </a:lnTo>
                <a:lnTo>
                  <a:pt x="547" y="200"/>
                </a:lnTo>
                <a:lnTo>
                  <a:pt x="563" y="198"/>
                </a:lnTo>
                <a:lnTo>
                  <a:pt x="578" y="195"/>
                </a:lnTo>
                <a:lnTo>
                  <a:pt x="592" y="190"/>
                </a:lnTo>
                <a:lnTo>
                  <a:pt x="608" y="183"/>
                </a:lnTo>
                <a:lnTo>
                  <a:pt x="624" y="173"/>
                </a:lnTo>
                <a:lnTo>
                  <a:pt x="638" y="164"/>
                </a:lnTo>
                <a:lnTo>
                  <a:pt x="649" y="154"/>
                </a:lnTo>
                <a:lnTo>
                  <a:pt x="658" y="143"/>
                </a:lnTo>
                <a:lnTo>
                  <a:pt x="665" y="130"/>
                </a:lnTo>
                <a:lnTo>
                  <a:pt x="669" y="115"/>
                </a:lnTo>
                <a:lnTo>
                  <a:pt x="671" y="98"/>
                </a:lnTo>
                <a:lnTo>
                  <a:pt x="677" y="84"/>
                </a:lnTo>
                <a:lnTo>
                  <a:pt x="681" y="77"/>
                </a:lnTo>
                <a:lnTo>
                  <a:pt x="690" y="70"/>
                </a:lnTo>
                <a:lnTo>
                  <a:pt x="705" y="63"/>
                </a:lnTo>
                <a:lnTo>
                  <a:pt x="726" y="56"/>
                </a:lnTo>
                <a:lnTo>
                  <a:pt x="747" y="50"/>
                </a:lnTo>
                <a:lnTo>
                  <a:pt x="767" y="44"/>
                </a:lnTo>
                <a:lnTo>
                  <a:pt x="787" y="39"/>
                </a:lnTo>
                <a:lnTo>
                  <a:pt x="817" y="33"/>
                </a:lnTo>
                <a:lnTo>
                  <a:pt x="859" y="26"/>
                </a:lnTo>
                <a:lnTo>
                  <a:pt x="905" y="22"/>
                </a:lnTo>
                <a:lnTo>
                  <a:pt x="956" y="22"/>
                </a:lnTo>
                <a:lnTo>
                  <a:pt x="1005" y="22"/>
                </a:lnTo>
                <a:lnTo>
                  <a:pt x="1050" y="27"/>
                </a:lnTo>
                <a:lnTo>
                  <a:pt x="1052" y="41"/>
                </a:lnTo>
                <a:lnTo>
                  <a:pt x="1055" y="57"/>
                </a:lnTo>
                <a:lnTo>
                  <a:pt x="1061" y="80"/>
                </a:lnTo>
                <a:lnTo>
                  <a:pt x="1071" y="105"/>
                </a:lnTo>
                <a:lnTo>
                  <a:pt x="1080" y="131"/>
                </a:lnTo>
                <a:lnTo>
                  <a:pt x="1086" y="149"/>
                </a:lnTo>
                <a:lnTo>
                  <a:pt x="1090" y="167"/>
                </a:lnTo>
                <a:lnTo>
                  <a:pt x="1092" y="182"/>
                </a:lnTo>
                <a:lnTo>
                  <a:pt x="1091" y="193"/>
                </a:lnTo>
                <a:lnTo>
                  <a:pt x="1087" y="206"/>
                </a:lnTo>
                <a:lnTo>
                  <a:pt x="1081" y="216"/>
                </a:lnTo>
                <a:lnTo>
                  <a:pt x="1076" y="222"/>
                </a:lnTo>
                <a:lnTo>
                  <a:pt x="1069" y="227"/>
                </a:lnTo>
                <a:lnTo>
                  <a:pt x="1058" y="232"/>
                </a:lnTo>
                <a:lnTo>
                  <a:pt x="1045" y="233"/>
                </a:lnTo>
                <a:lnTo>
                  <a:pt x="1032" y="230"/>
                </a:lnTo>
                <a:lnTo>
                  <a:pt x="1019" y="226"/>
                </a:lnTo>
                <a:lnTo>
                  <a:pt x="1005" y="220"/>
                </a:lnTo>
                <a:lnTo>
                  <a:pt x="994" y="213"/>
                </a:lnTo>
                <a:lnTo>
                  <a:pt x="983" y="209"/>
                </a:lnTo>
                <a:lnTo>
                  <a:pt x="971" y="205"/>
                </a:lnTo>
                <a:lnTo>
                  <a:pt x="958" y="203"/>
                </a:lnTo>
                <a:lnTo>
                  <a:pt x="947" y="204"/>
                </a:lnTo>
                <a:lnTo>
                  <a:pt x="936" y="209"/>
                </a:lnTo>
                <a:lnTo>
                  <a:pt x="927" y="217"/>
                </a:lnTo>
                <a:lnTo>
                  <a:pt x="920" y="227"/>
                </a:lnTo>
                <a:lnTo>
                  <a:pt x="914" y="240"/>
                </a:lnTo>
                <a:lnTo>
                  <a:pt x="911" y="251"/>
                </a:lnTo>
                <a:lnTo>
                  <a:pt x="908" y="261"/>
                </a:lnTo>
                <a:lnTo>
                  <a:pt x="907" y="275"/>
                </a:lnTo>
                <a:lnTo>
                  <a:pt x="910" y="292"/>
                </a:lnTo>
                <a:lnTo>
                  <a:pt x="915" y="308"/>
                </a:lnTo>
                <a:lnTo>
                  <a:pt x="923" y="322"/>
                </a:lnTo>
                <a:lnTo>
                  <a:pt x="932" y="336"/>
                </a:lnTo>
                <a:lnTo>
                  <a:pt x="937" y="343"/>
                </a:lnTo>
                <a:lnTo>
                  <a:pt x="949" y="353"/>
                </a:lnTo>
                <a:lnTo>
                  <a:pt x="961" y="363"/>
                </a:lnTo>
                <a:lnTo>
                  <a:pt x="976" y="371"/>
                </a:lnTo>
                <a:lnTo>
                  <a:pt x="994" y="376"/>
                </a:lnTo>
                <a:lnTo>
                  <a:pt x="1009" y="378"/>
                </a:lnTo>
                <a:lnTo>
                  <a:pt x="1028" y="379"/>
                </a:lnTo>
                <a:lnTo>
                  <a:pt x="1046" y="377"/>
                </a:lnTo>
                <a:lnTo>
                  <a:pt x="1061" y="376"/>
                </a:lnTo>
                <a:lnTo>
                  <a:pt x="1076" y="375"/>
                </a:lnTo>
                <a:lnTo>
                  <a:pt x="1084" y="379"/>
                </a:lnTo>
                <a:lnTo>
                  <a:pt x="1087" y="386"/>
                </a:lnTo>
                <a:lnTo>
                  <a:pt x="1088" y="393"/>
                </a:lnTo>
                <a:lnTo>
                  <a:pt x="1087" y="400"/>
                </a:lnTo>
                <a:lnTo>
                  <a:pt x="1083" y="415"/>
                </a:lnTo>
                <a:lnTo>
                  <a:pt x="1078" y="427"/>
                </a:lnTo>
                <a:lnTo>
                  <a:pt x="1072" y="442"/>
                </a:lnTo>
                <a:lnTo>
                  <a:pt x="1062" y="460"/>
                </a:lnTo>
                <a:lnTo>
                  <a:pt x="1052" y="477"/>
                </a:lnTo>
                <a:lnTo>
                  <a:pt x="1042" y="493"/>
                </a:lnTo>
                <a:lnTo>
                  <a:pt x="1030" y="510"/>
                </a:lnTo>
                <a:lnTo>
                  <a:pt x="1019" y="522"/>
                </a:lnTo>
                <a:lnTo>
                  <a:pt x="1008" y="531"/>
                </a:lnTo>
                <a:lnTo>
                  <a:pt x="0" y="529"/>
                </a:lnTo>
                <a:close/>
              </a:path>
            </a:pathLst>
          </a:custGeom>
          <a:solidFill>
            <a:srgbClr val="336699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Freeform 12"/>
          <p:cNvSpPr>
            <a:spLocks/>
          </p:cNvSpPr>
          <p:nvPr/>
        </p:nvSpPr>
        <p:spPr bwMode="auto">
          <a:xfrm>
            <a:off x="6995194" y="4615443"/>
            <a:ext cx="2014537" cy="879475"/>
          </a:xfrm>
          <a:custGeom>
            <a:avLst/>
            <a:gdLst>
              <a:gd name="T0" fmla="*/ 553240044 w 1279"/>
              <a:gd name="T1" fmla="*/ 115850547 h 542"/>
              <a:gd name="T2" fmla="*/ 654957585 w 1279"/>
              <a:gd name="T3" fmla="*/ 134282192 h 542"/>
              <a:gd name="T4" fmla="*/ 761636650 w 1279"/>
              <a:gd name="T5" fmla="*/ 157979327 h 542"/>
              <a:gd name="T6" fmla="*/ 873277436 w 1279"/>
              <a:gd name="T7" fmla="*/ 150080282 h 542"/>
              <a:gd name="T8" fmla="*/ 979956501 w 1279"/>
              <a:gd name="T9" fmla="*/ 107953124 h 542"/>
              <a:gd name="T10" fmla="*/ 1089114753 w 1279"/>
              <a:gd name="T11" fmla="*/ 63192385 h 542"/>
              <a:gd name="T12" fmla="*/ 1195793818 w 1279"/>
              <a:gd name="T13" fmla="*/ 57925273 h 542"/>
              <a:gd name="T14" fmla="*/ 1282625213 w 1279"/>
              <a:gd name="T15" fmla="*/ 107953124 h 542"/>
              <a:gd name="T16" fmla="*/ 1277663689 w 1279"/>
              <a:gd name="T17" fmla="*/ 223803671 h 542"/>
              <a:gd name="T18" fmla="*/ 1252854494 w 1279"/>
              <a:gd name="T19" fmla="*/ 344921279 h 542"/>
              <a:gd name="T20" fmla="*/ 1317359031 w 1279"/>
              <a:gd name="T21" fmla="*/ 431809252 h 542"/>
              <a:gd name="T22" fmla="*/ 1446364954 w 1279"/>
              <a:gd name="T23" fmla="*/ 463405432 h 542"/>
              <a:gd name="T24" fmla="*/ 1597699309 w 1279"/>
              <a:gd name="T25" fmla="*/ 466038988 h 542"/>
              <a:gd name="T26" fmla="*/ 1736630249 w 1279"/>
              <a:gd name="T27" fmla="*/ 426543763 h 542"/>
              <a:gd name="T28" fmla="*/ 1828423167 w 1279"/>
              <a:gd name="T29" fmla="*/ 363351302 h 542"/>
              <a:gd name="T30" fmla="*/ 1865637747 w 1279"/>
              <a:gd name="T31" fmla="*/ 234336272 h 542"/>
              <a:gd name="T32" fmla="*/ 1887966180 w 1279"/>
              <a:gd name="T33" fmla="*/ 118484103 h 542"/>
              <a:gd name="T34" fmla="*/ 1969834475 w 1279"/>
              <a:gd name="T35" fmla="*/ 47394282 h 542"/>
              <a:gd name="T36" fmla="*/ 2091399687 w 1279"/>
              <a:gd name="T37" fmla="*/ 10532604 h 542"/>
              <a:gd name="T38" fmla="*/ 2147483647 w 1279"/>
              <a:gd name="T39" fmla="*/ 0 h 542"/>
              <a:gd name="T40" fmla="*/ 2147483647 w 1279"/>
              <a:gd name="T41" fmla="*/ 10532604 h 542"/>
              <a:gd name="T42" fmla="*/ 2147483647 w 1279"/>
              <a:gd name="T43" fmla="*/ 23697141 h 542"/>
              <a:gd name="T44" fmla="*/ 434157168 w 1279"/>
              <a:gd name="T45" fmla="*/ 1424444206 h 542"/>
              <a:gd name="T46" fmla="*/ 456485601 w 1279"/>
              <a:gd name="T47" fmla="*/ 1327023733 h 542"/>
              <a:gd name="T48" fmla="*/ 501142467 w 1279"/>
              <a:gd name="T49" fmla="*/ 1245401351 h 542"/>
              <a:gd name="T50" fmla="*/ 570606952 w 1279"/>
              <a:gd name="T51" fmla="*/ 1169044457 h 542"/>
              <a:gd name="T52" fmla="*/ 617744580 w 1279"/>
              <a:gd name="T53" fmla="*/ 1092689186 h 542"/>
              <a:gd name="T54" fmla="*/ 615263818 w 1279"/>
              <a:gd name="T55" fmla="*/ 990001601 h 542"/>
              <a:gd name="T56" fmla="*/ 563164667 w 1279"/>
              <a:gd name="T57" fmla="*/ 926810864 h 542"/>
              <a:gd name="T58" fmla="*/ 468890986 w 1279"/>
              <a:gd name="T59" fmla="*/ 905747285 h 542"/>
              <a:gd name="T60" fmla="*/ 359731061 w 1279"/>
              <a:gd name="T61" fmla="*/ 921545375 h 542"/>
              <a:gd name="T62" fmla="*/ 233204325 w 1279"/>
              <a:gd name="T63" fmla="*/ 953139932 h 542"/>
              <a:gd name="T64" fmla="*/ 114121400 w 1279"/>
              <a:gd name="T65" fmla="*/ 950507999 h 542"/>
              <a:gd name="T66" fmla="*/ 24809201 w 1279"/>
              <a:gd name="T67" fmla="*/ 903113729 h 542"/>
              <a:gd name="T68" fmla="*/ 4961525 w 1279"/>
              <a:gd name="T69" fmla="*/ 800427564 h 542"/>
              <a:gd name="T70" fmla="*/ 52099176 w 1279"/>
              <a:gd name="T71" fmla="*/ 710906137 h 542"/>
              <a:gd name="T72" fmla="*/ 133969071 w 1279"/>
              <a:gd name="T73" fmla="*/ 650347333 h 542"/>
              <a:gd name="T74" fmla="*/ 233204325 w 1279"/>
              <a:gd name="T75" fmla="*/ 626650198 h 542"/>
              <a:gd name="T76" fmla="*/ 362211823 w 1279"/>
              <a:gd name="T77" fmla="*/ 605586619 h 542"/>
              <a:gd name="T78" fmla="*/ 446562553 w 1279"/>
              <a:gd name="T79" fmla="*/ 545027815 h 542"/>
              <a:gd name="T80" fmla="*/ 483775558 w 1279"/>
              <a:gd name="T81" fmla="*/ 455506387 h 542"/>
              <a:gd name="T82" fmla="*/ 481294796 w 1279"/>
              <a:gd name="T83" fmla="*/ 326489633 h 542"/>
              <a:gd name="T84" fmla="*/ 473852510 w 1279"/>
              <a:gd name="T85" fmla="*/ 181676462 h 54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1279"/>
              <a:gd name="T130" fmla="*/ 0 h 542"/>
              <a:gd name="T131" fmla="*/ 1279 w 1279"/>
              <a:gd name="T132" fmla="*/ 542 h 54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1279" h="542">
                <a:moveTo>
                  <a:pt x="194" y="50"/>
                </a:moveTo>
                <a:lnTo>
                  <a:pt x="206" y="47"/>
                </a:lnTo>
                <a:lnTo>
                  <a:pt x="223" y="44"/>
                </a:lnTo>
                <a:lnTo>
                  <a:pt x="237" y="45"/>
                </a:lnTo>
                <a:lnTo>
                  <a:pt x="250" y="48"/>
                </a:lnTo>
                <a:lnTo>
                  <a:pt x="264" y="51"/>
                </a:lnTo>
                <a:lnTo>
                  <a:pt x="278" y="55"/>
                </a:lnTo>
                <a:lnTo>
                  <a:pt x="294" y="58"/>
                </a:lnTo>
                <a:lnTo>
                  <a:pt x="307" y="60"/>
                </a:lnTo>
                <a:lnTo>
                  <a:pt x="323" y="61"/>
                </a:lnTo>
                <a:lnTo>
                  <a:pt x="339" y="60"/>
                </a:lnTo>
                <a:lnTo>
                  <a:pt x="352" y="57"/>
                </a:lnTo>
                <a:lnTo>
                  <a:pt x="367" y="53"/>
                </a:lnTo>
                <a:lnTo>
                  <a:pt x="382" y="47"/>
                </a:lnTo>
                <a:lnTo>
                  <a:pt x="395" y="41"/>
                </a:lnTo>
                <a:lnTo>
                  <a:pt x="409" y="35"/>
                </a:lnTo>
                <a:lnTo>
                  <a:pt x="423" y="29"/>
                </a:lnTo>
                <a:lnTo>
                  <a:pt x="439" y="24"/>
                </a:lnTo>
                <a:lnTo>
                  <a:pt x="452" y="21"/>
                </a:lnTo>
                <a:lnTo>
                  <a:pt x="468" y="20"/>
                </a:lnTo>
                <a:lnTo>
                  <a:pt x="482" y="22"/>
                </a:lnTo>
                <a:lnTo>
                  <a:pt x="496" y="26"/>
                </a:lnTo>
                <a:lnTo>
                  <a:pt x="509" y="34"/>
                </a:lnTo>
                <a:lnTo>
                  <a:pt x="517" y="41"/>
                </a:lnTo>
                <a:lnTo>
                  <a:pt x="521" y="55"/>
                </a:lnTo>
                <a:lnTo>
                  <a:pt x="519" y="69"/>
                </a:lnTo>
                <a:lnTo>
                  <a:pt x="515" y="85"/>
                </a:lnTo>
                <a:lnTo>
                  <a:pt x="509" y="103"/>
                </a:lnTo>
                <a:lnTo>
                  <a:pt x="504" y="117"/>
                </a:lnTo>
                <a:lnTo>
                  <a:pt x="505" y="131"/>
                </a:lnTo>
                <a:lnTo>
                  <a:pt x="511" y="146"/>
                </a:lnTo>
                <a:lnTo>
                  <a:pt x="521" y="157"/>
                </a:lnTo>
                <a:lnTo>
                  <a:pt x="531" y="164"/>
                </a:lnTo>
                <a:lnTo>
                  <a:pt x="546" y="168"/>
                </a:lnTo>
                <a:lnTo>
                  <a:pt x="561" y="172"/>
                </a:lnTo>
                <a:lnTo>
                  <a:pt x="583" y="176"/>
                </a:lnTo>
                <a:lnTo>
                  <a:pt x="601" y="178"/>
                </a:lnTo>
                <a:lnTo>
                  <a:pt x="624" y="179"/>
                </a:lnTo>
                <a:lnTo>
                  <a:pt x="644" y="177"/>
                </a:lnTo>
                <a:lnTo>
                  <a:pt x="663" y="173"/>
                </a:lnTo>
                <a:lnTo>
                  <a:pt x="682" y="168"/>
                </a:lnTo>
                <a:lnTo>
                  <a:pt x="700" y="162"/>
                </a:lnTo>
                <a:lnTo>
                  <a:pt x="713" y="155"/>
                </a:lnTo>
                <a:lnTo>
                  <a:pt x="726" y="147"/>
                </a:lnTo>
                <a:lnTo>
                  <a:pt x="737" y="138"/>
                </a:lnTo>
                <a:lnTo>
                  <a:pt x="746" y="126"/>
                </a:lnTo>
                <a:lnTo>
                  <a:pt x="751" y="112"/>
                </a:lnTo>
                <a:lnTo>
                  <a:pt x="752" y="89"/>
                </a:lnTo>
                <a:lnTo>
                  <a:pt x="752" y="72"/>
                </a:lnTo>
                <a:lnTo>
                  <a:pt x="755" y="57"/>
                </a:lnTo>
                <a:lnTo>
                  <a:pt x="761" y="45"/>
                </a:lnTo>
                <a:lnTo>
                  <a:pt x="771" y="35"/>
                </a:lnTo>
                <a:lnTo>
                  <a:pt x="781" y="26"/>
                </a:lnTo>
                <a:lnTo>
                  <a:pt x="794" y="18"/>
                </a:lnTo>
                <a:lnTo>
                  <a:pt x="807" y="12"/>
                </a:lnTo>
                <a:lnTo>
                  <a:pt x="826" y="6"/>
                </a:lnTo>
                <a:lnTo>
                  <a:pt x="843" y="4"/>
                </a:lnTo>
                <a:lnTo>
                  <a:pt x="862" y="2"/>
                </a:lnTo>
                <a:lnTo>
                  <a:pt x="881" y="1"/>
                </a:lnTo>
                <a:lnTo>
                  <a:pt x="902" y="0"/>
                </a:lnTo>
                <a:lnTo>
                  <a:pt x="924" y="1"/>
                </a:lnTo>
                <a:lnTo>
                  <a:pt x="942" y="2"/>
                </a:lnTo>
                <a:lnTo>
                  <a:pt x="957" y="4"/>
                </a:lnTo>
                <a:lnTo>
                  <a:pt x="974" y="6"/>
                </a:lnTo>
                <a:lnTo>
                  <a:pt x="989" y="8"/>
                </a:lnTo>
                <a:lnTo>
                  <a:pt x="1006" y="9"/>
                </a:lnTo>
                <a:lnTo>
                  <a:pt x="1131" y="13"/>
                </a:lnTo>
                <a:lnTo>
                  <a:pt x="1279" y="542"/>
                </a:lnTo>
                <a:lnTo>
                  <a:pt x="175" y="541"/>
                </a:lnTo>
                <a:lnTo>
                  <a:pt x="176" y="527"/>
                </a:lnTo>
                <a:lnTo>
                  <a:pt x="179" y="515"/>
                </a:lnTo>
                <a:lnTo>
                  <a:pt x="184" y="504"/>
                </a:lnTo>
                <a:lnTo>
                  <a:pt x="188" y="494"/>
                </a:lnTo>
                <a:lnTo>
                  <a:pt x="194" y="484"/>
                </a:lnTo>
                <a:lnTo>
                  <a:pt x="202" y="473"/>
                </a:lnTo>
                <a:lnTo>
                  <a:pt x="211" y="463"/>
                </a:lnTo>
                <a:lnTo>
                  <a:pt x="219" y="454"/>
                </a:lnTo>
                <a:lnTo>
                  <a:pt x="230" y="444"/>
                </a:lnTo>
                <a:lnTo>
                  <a:pt x="238" y="436"/>
                </a:lnTo>
                <a:lnTo>
                  <a:pt x="244" y="426"/>
                </a:lnTo>
                <a:lnTo>
                  <a:pt x="249" y="415"/>
                </a:lnTo>
                <a:lnTo>
                  <a:pt x="252" y="400"/>
                </a:lnTo>
                <a:lnTo>
                  <a:pt x="251" y="386"/>
                </a:lnTo>
                <a:lnTo>
                  <a:pt x="248" y="376"/>
                </a:lnTo>
                <a:lnTo>
                  <a:pt x="243" y="367"/>
                </a:lnTo>
                <a:lnTo>
                  <a:pt x="236" y="359"/>
                </a:lnTo>
                <a:lnTo>
                  <a:pt x="227" y="352"/>
                </a:lnTo>
                <a:lnTo>
                  <a:pt x="216" y="348"/>
                </a:lnTo>
                <a:lnTo>
                  <a:pt x="203" y="345"/>
                </a:lnTo>
                <a:lnTo>
                  <a:pt x="189" y="344"/>
                </a:lnTo>
                <a:lnTo>
                  <a:pt x="173" y="345"/>
                </a:lnTo>
                <a:lnTo>
                  <a:pt x="159" y="347"/>
                </a:lnTo>
                <a:lnTo>
                  <a:pt x="145" y="350"/>
                </a:lnTo>
                <a:lnTo>
                  <a:pt x="126" y="355"/>
                </a:lnTo>
                <a:lnTo>
                  <a:pt x="111" y="359"/>
                </a:lnTo>
                <a:lnTo>
                  <a:pt x="94" y="362"/>
                </a:lnTo>
                <a:lnTo>
                  <a:pt x="75" y="364"/>
                </a:lnTo>
                <a:lnTo>
                  <a:pt x="59" y="364"/>
                </a:lnTo>
                <a:lnTo>
                  <a:pt x="46" y="361"/>
                </a:lnTo>
                <a:lnTo>
                  <a:pt x="32" y="357"/>
                </a:lnTo>
                <a:lnTo>
                  <a:pt x="20" y="351"/>
                </a:lnTo>
                <a:lnTo>
                  <a:pt x="10" y="343"/>
                </a:lnTo>
                <a:lnTo>
                  <a:pt x="3" y="330"/>
                </a:lnTo>
                <a:lnTo>
                  <a:pt x="0" y="317"/>
                </a:lnTo>
                <a:lnTo>
                  <a:pt x="2" y="304"/>
                </a:lnTo>
                <a:lnTo>
                  <a:pt x="7" y="290"/>
                </a:lnTo>
                <a:lnTo>
                  <a:pt x="12" y="280"/>
                </a:lnTo>
                <a:lnTo>
                  <a:pt x="21" y="270"/>
                </a:lnTo>
                <a:lnTo>
                  <a:pt x="32" y="261"/>
                </a:lnTo>
                <a:lnTo>
                  <a:pt x="42" y="254"/>
                </a:lnTo>
                <a:lnTo>
                  <a:pt x="54" y="247"/>
                </a:lnTo>
                <a:lnTo>
                  <a:pt x="67" y="243"/>
                </a:lnTo>
                <a:lnTo>
                  <a:pt x="80" y="240"/>
                </a:lnTo>
                <a:lnTo>
                  <a:pt x="94" y="238"/>
                </a:lnTo>
                <a:lnTo>
                  <a:pt x="112" y="235"/>
                </a:lnTo>
                <a:lnTo>
                  <a:pt x="130" y="233"/>
                </a:lnTo>
                <a:lnTo>
                  <a:pt x="146" y="230"/>
                </a:lnTo>
                <a:lnTo>
                  <a:pt x="161" y="224"/>
                </a:lnTo>
                <a:lnTo>
                  <a:pt x="171" y="217"/>
                </a:lnTo>
                <a:lnTo>
                  <a:pt x="180" y="207"/>
                </a:lnTo>
                <a:lnTo>
                  <a:pt x="188" y="197"/>
                </a:lnTo>
                <a:lnTo>
                  <a:pt x="192" y="187"/>
                </a:lnTo>
                <a:lnTo>
                  <a:pt x="195" y="173"/>
                </a:lnTo>
                <a:lnTo>
                  <a:pt x="196" y="156"/>
                </a:lnTo>
                <a:lnTo>
                  <a:pt x="195" y="141"/>
                </a:lnTo>
                <a:lnTo>
                  <a:pt x="194" y="124"/>
                </a:lnTo>
                <a:lnTo>
                  <a:pt x="193" y="107"/>
                </a:lnTo>
                <a:lnTo>
                  <a:pt x="192" y="86"/>
                </a:lnTo>
                <a:lnTo>
                  <a:pt x="191" y="69"/>
                </a:lnTo>
                <a:lnTo>
                  <a:pt x="192" y="58"/>
                </a:lnTo>
                <a:lnTo>
                  <a:pt x="194" y="50"/>
                </a:lnTo>
                <a:close/>
              </a:path>
            </a:pathLst>
          </a:custGeom>
          <a:solidFill>
            <a:srgbClr val="CCFFF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5158844" y="2011943"/>
            <a:ext cx="1912937" cy="877887"/>
          </a:xfrm>
          <a:custGeom>
            <a:avLst/>
            <a:gdLst>
              <a:gd name="T0" fmla="*/ 532634652 w 1221"/>
              <a:gd name="T1" fmla="*/ 0 h 540"/>
              <a:gd name="T2" fmla="*/ 510544233 w 1221"/>
              <a:gd name="T3" fmla="*/ 89859848 h 540"/>
              <a:gd name="T4" fmla="*/ 552271624 w 1221"/>
              <a:gd name="T5" fmla="*/ 182363110 h 540"/>
              <a:gd name="T6" fmla="*/ 598907474 w 1221"/>
              <a:gd name="T7" fmla="*/ 261652578 h 540"/>
              <a:gd name="T8" fmla="*/ 625907919 w 1221"/>
              <a:gd name="T9" fmla="*/ 354155814 h 540"/>
              <a:gd name="T10" fmla="*/ 618544446 w 1221"/>
              <a:gd name="T11" fmla="*/ 428158505 h 540"/>
              <a:gd name="T12" fmla="*/ 586635541 w 1221"/>
              <a:gd name="T13" fmla="*/ 502161094 h 540"/>
              <a:gd name="T14" fmla="*/ 508089220 w 1221"/>
              <a:gd name="T15" fmla="*/ 541805803 h 540"/>
              <a:gd name="T16" fmla="*/ 412362507 w 1221"/>
              <a:gd name="T17" fmla="*/ 512733125 h 540"/>
              <a:gd name="T18" fmla="*/ 321544155 w 1221"/>
              <a:gd name="T19" fmla="*/ 454587769 h 540"/>
              <a:gd name="T20" fmla="*/ 247907860 w 1221"/>
              <a:gd name="T21" fmla="*/ 409657756 h 540"/>
              <a:gd name="T22" fmla="*/ 161999584 w 1221"/>
              <a:gd name="T23" fmla="*/ 404372554 h 540"/>
              <a:gd name="T24" fmla="*/ 83454805 w 1221"/>
              <a:gd name="T25" fmla="*/ 449302567 h 540"/>
              <a:gd name="T26" fmla="*/ 19636978 w 1221"/>
              <a:gd name="T27" fmla="*/ 547091006 h 540"/>
              <a:gd name="T28" fmla="*/ 2455014 w 1221"/>
              <a:gd name="T29" fmla="*/ 658094889 h 540"/>
              <a:gd name="T30" fmla="*/ 29453903 w 1221"/>
              <a:gd name="T31" fmla="*/ 766456985 h 540"/>
              <a:gd name="T32" fmla="*/ 90818278 w 1221"/>
              <a:gd name="T33" fmla="*/ 853673596 h 540"/>
              <a:gd name="T34" fmla="*/ 201271961 w 1221"/>
              <a:gd name="T35" fmla="*/ 917105781 h 540"/>
              <a:gd name="T36" fmla="*/ 355908073 w 1221"/>
              <a:gd name="T37" fmla="*/ 930319600 h 540"/>
              <a:gd name="T38" fmla="*/ 481090342 w 1221"/>
              <a:gd name="T39" fmla="*/ 932963014 h 540"/>
              <a:gd name="T40" fmla="*/ 549816611 w 1221"/>
              <a:gd name="T41" fmla="*/ 1014894220 h 540"/>
              <a:gd name="T42" fmla="*/ 539998125 w 1221"/>
              <a:gd name="T43" fmla="*/ 1115326073 h 540"/>
              <a:gd name="T44" fmla="*/ 488453815 w 1221"/>
              <a:gd name="T45" fmla="*/ 1234260199 h 540"/>
              <a:gd name="T46" fmla="*/ 468816843 w 1221"/>
              <a:gd name="T47" fmla="*/ 1334692052 h 540"/>
              <a:gd name="T48" fmla="*/ 608725960 w 1221"/>
              <a:gd name="T49" fmla="*/ 1353192699 h 540"/>
              <a:gd name="T50" fmla="*/ 770725495 w 1221"/>
              <a:gd name="T51" fmla="*/ 1371693347 h 540"/>
              <a:gd name="T52" fmla="*/ 1001451495 w 1221"/>
              <a:gd name="T53" fmla="*/ 1371693347 h 540"/>
              <a:gd name="T54" fmla="*/ 1131542125 w 1221"/>
              <a:gd name="T55" fmla="*/ 1347905871 h 540"/>
              <a:gd name="T56" fmla="*/ 1205178420 w 1221"/>
              <a:gd name="T57" fmla="*/ 1292403929 h 540"/>
              <a:gd name="T58" fmla="*/ 1205178420 w 1221"/>
              <a:gd name="T59" fmla="*/ 1199900693 h 540"/>
              <a:gd name="T60" fmla="*/ 1180632989 w 1221"/>
              <a:gd name="T61" fmla="*/ 1094183637 h 540"/>
              <a:gd name="T62" fmla="*/ 1249360824 w 1221"/>
              <a:gd name="T63" fmla="*/ 1017537634 h 540"/>
              <a:gd name="T64" fmla="*/ 1374541428 w 1221"/>
              <a:gd name="T65" fmla="*/ 977892925 h 540"/>
              <a:gd name="T66" fmla="*/ 1516905558 w 1221"/>
              <a:gd name="T67" fmla="*/ 964679106 h 540"/>
              <a:gd name="T68" fmla="*/ 1642086163 w 1221"/>
              <a:gd name="T69" fmla="*/ 991108370 h 540"/>
              <a:gd name="T70" fmla="*/ 1737813268 w 1221"/>
              <a:gd name="T71" fmla="*/ 1059824131 h 540"/>
              <a:gd name="T72" fmla="*/ 1747631754 w 1221"/>
              <a:gd name="T73" fmla="*/ 1147042165 h 540"/>
              <a:gd name="T74" fmla="*/ 1696087444 w 1221"/>
              <a:gd name="T75" fmla="*/ 1252760846 h 540"/>
              <a:gd name="T76" fmla="*/ 1696087444 w 1221"/>
              <a:gd name="T77" fmla="*/ 1355836113 h 540"/>
              <a:gd name="T78" fmla="*/ 1779540658 w 1221"/>
              <a:gd name="T79" fmla="*/ 1406051227 h 540"/>
              <a:gd name="T80" fmla="*/ 1914541315 w 1221"/>
              <a:gd name="T81" fmla="*/ 1427195289 h 540"/>
              <a:gd name="T82" fmla="*/ 2091267796 w 1221"/>
              <a:gd name="T83" fmla="*/ 1413979844 h 540"/>
              <a:gd name="T84" fmla="*/ 2147483647 w 1221"/>
              <a:gd name="T85" fmla="*/ 1382265377 h 540"/>
              <a:gd name="T86" fmla="*/ 2147483647 w 1221"/>
              <a:gd name="T87" fmla="*/ 1321476607 h 540"/>
              <a:gd name="T88" fmla="*/ 2147483647 w 1221"/>
              <a:gd name="T89" fmla="*/ 1226329957 h 540"/>
              <a:gd name="T90" fmla="*/ 2147483647 w 1221"/>
              <a:gd name="T91" fmla="*/ 1096825425 h 540"/>
              <a:gd name="T92" fmla="*/ 2147483647 w 1221"/>
              <a:gd name="T93" fmla="*/ 956748864 h 540"/>
              <a:gd name="T94" fmla="*/ 2147483647 w 1221"/>
              <a:gd name="T95" fmla="*/ 829887543 h 540"/>
              <a:gd name="T96" fmla="*/ 2147483647 w 1221"/>
              <a:gd name="T97" fmla="*/ 758528368 h 540"/>
              <a:gd name="T98" fmla="*/ 2147483647 w 1221"/>
              <a:gd name="T99" fmla="*/ 697739598 h 540"/>
              <a:gd name="T100" fmla="*/ 2147483647 w 1221"/>
              <a:gd name="T101" fmla="*/ 629022211 h 540"/>
              <a:gd name="T102" fmla="*/ 2147483647 w 1221"/>
              <a:gd name="T103" fmla="*/ 525948570 h 540"/>
              <a:gd name="T104" fmla="*/ 2147483647 w 1221"/>
              <a:gd name="T105" fmla="*/ 399085726 h 540"/>
              <a:gd name="T106" fmla="*/ 2147483647 w 1221"/>
              <a:gd name="T107" fmla="*/ 327726551 h 540"/>
              <a:gd name="T108" fmla="*/ 2147483647 w 1221"/>
              <a:gd name="T109" fmla="*/ 367371259 h 540"/>
              <a:gd name="T110" fmla="*/ 2147483647 w 1221"/>
              <a:gd name="T111" fmla="*/ 459874597 h 540"/>
              <a:gd name="T112" fmla="*/ 2147483647 w 1221"/>
              <a:gd name="T113" fmla="*/ 486303861 h 540"/>
              <a:gd name="T114" fmla="*/ 2147483647 w 1221"/>
              <a:gd name="T115" fmla="*/ 428158505 h 540"/>
              <a:gd name="T116" fmla="*/ 2147483647 w 1221"/>
              <a:gd name="T117" fmla="*/ 325083136 h 540"/>
              <a:gd name="T118" fmla="*/ 2147483647 w 1221"/>
              <a:gd name="T119" fmla="*/ 200863757 h 540"/>
              <a:gd name="T120" fmla="*/ 2147483647 w 1221"/>
              <a:gd name="T121" fmla="*/ 71359201 h 5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221"/>
              <a:gd name="T184" fmla="*/ 0 h 540"/>
              <a:gd name="T185" fmla="*/ 1221 w 1221"/>
              <a:gd name="T186" fmla="*/ 540 h 540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221" h="540">
                <a:moveTo>
                  <a:pt x="1023" y="15"/>
                </a:moveTo>
                <a:lnTo>
                  <a:pt x="1033" y="0"/>
                </a:lnTo>
                <a:lnTo>
                  <a:pt x="217" y="0"/>
                </a:lnTo>
                <a:lnTo>
                  <a:pt x="211" y="8"/>
                </a:lnTo>
                <a:lnTo>
                  <a:pt x="208" y="21"/>
                </a:lnTo>
                <a:lnTo>
                  <a:pt x="208" y="34"/>
                </a:lnTo>
                <a:lnTo>
                  <a:pt x="211" y="45"/>
                </a:lnTo>
                <a:lnTo>
                  <a:pt x="218" y="58"/>
                </a:lnTo>
                <a:lnTo>
                  <a:pt x="225" y="69"/>
                </a:lnTo>
                <a:lnTo>
                  <a:pt x="231" y="78"/>
                </a:lnTo>
                <a:lnTo>
                  <a:pt x="239" y="88"/>
                </a:lnTo>
                <a:lnTo>
                  <a:pt x="244" y="99"/>
                </a:lnTo>
                <a:lnTo>
                  <a:pt x="250" y="111"/>
                </a:lnTo>
                <a:lnTo>
                  <a:pt x="253" y="122"/>
                </a:lnTo>
                <a:lnTo>
                  <a:pt x="255" y="134"/>
                </a:lnTo>
                <a:lnTo>
                  <a:pt x="255" y="144"/>
                </a:lnTo>
                <a:lnTo>
                  <a:pt x="254" y="155"/>
                </a:lnTo>
                <a:lnTo>
                  <a:pt x="252" y="162"/>
                </a:lnTo>
                <a:lnTo>
                  <a:pt x="249" y="174"/>
                </a:lnTo>
                <a:lnTo>
                  <a:pt x="245" y="183"/>
                </a:lnTo>
                <a:lnTo>
                  <a:pt x="239" y="190"/>
                </a:lnTo>
                <a:lnTo>
                  <a:pt x="231" y="197"/>
                </a:lnTo>
                <a:lnTo>
                  <a:pt x="222" y="202"/>
                </a:lnTo>
                <a:lnTo>
                  <a:pt x="207" y="205"/>
                </a:lnTo>
                <a:lnTo>
                  <a:pt x="194" y="204"/>
                </a:lnTo>
                <a:lnTo>
                  <a:pt x="182" y="200"/>
                </a:lnTo>
                <a:lnTo>
                  <a:pt x="168" y="194"/>
                </a:lnTo>
                <a:lnTo>
                  <a:pt x="152" y="187"/>
                </a:lnTo>
                <a:lnTo>
                  <a:pt x="142" y="180"/>
                </a:lnTo>
                <a:lnTo>
                  <a:pt x="131" y="172"/>
                </a:lnTo>
                <a:lnTo>
                  <a:pt x="121" y="166"/>
                </a:lnTo>
                <a:lnTo>
                  <a:pt x="111" y="160"/>
                </a:lnTo>
                <a:lnTo>
                  <a:pt x="101" y="155"/>
                </a:lnTo>
                <a:lnTo>
                  <a:pt x="90" y="152"/>
                </a:lnTo>
                <a:lnTo>
                  <a:pt x="77" y="151"/>
                </a:lnTo>
                <a:lnTo>
                  <a:pt x="66" y="153"/>
                </a:lnTo>
                <a:lnTo>
                  <a:pt x="54" y="157"/>
                </a:lnTo>
                <a:lnTo>
                  <a:pt x="45" y="163"/>
                </a:lnTo>
                <a:lnTo>
                  <a:pt x="34" y="170"/>
                </a:lnTo>
                <a:lnTo>
                  <a:pt x="24" y="181"/>
                </a:lnTo>
                <a:lnTo>
                  <a:pt x="16" y="192"/>
                </a:lnTo>
                <a:lnTo>
                  <a:pt x="8" y="207"/>
                </a:lnTo>
                <a:lnTo>
                  <a:pt x="4" y="221"/>
                </a:lnTo>
                <a:lnTo>
                  <a:pt x="0" y="234"/>
                </a:lnTo>
                <a:lnTo>
                  <a:pt x="1" y="249"/>
                </a:lnTo>
                <a:lnTo>
                  <a:pt x="3" y="263"/>
                </a:lnTo>
                <a:lnTo>
                  <a:pt x="7" y="278"/>
                </a:lnTo>
                <a:lnTo>
                  <a:pt x="12" y="290"/>
                </a:lnTo>
                <a:lnTo>
                  <a:pt x="19" y="304"/>
                </a:lnTo>
                <a:lnTo>
                  <a:pt x="27" y="314"/>
                </a:lnTo>
                <a:lnTo>
                  <a:pt x="37" y="323"/>
                </a:lnTo>
                <a:lnTo>
                  <a:pt x="49" y="332"/>
                </a:lnTo>
                <a:lnTo>
                  <a:pt x="65" y="341"/>
                </a:lnTo>
                <a:lnTo>
                  <a:pt x="82" y="347"/>
                </a:lnTo>
                <a:lnTo>
                  <a:pt x="100" y="351"/>
                </a:lnTo>
                <a:lnTo>
                  <a:pt x="121" y="353"/>
                </a:lnTo>
                <a:lnTo>
                  <a:pt x="145" y="352"/>
                </a:lnTo>
                <a:lnTo>
                  <a:pt x="163" y="351"/>
                </a:lnTo>
                <a:lnTo>
                  <a:pt x="180" y="350"/>
                </a:lnTo>
                <a:lnTo>
                  <a:pt x="196" y="353"/>
                </a:lnTo>
                <a:lnTo>
                  <a:pt x="208" y="359"/>
                </a:lnTo>
                <a:lnTo>
                  <a:pt x="218" y="370"/>
                </a:lnTo>
                <a:lnTo>
                  <a:pt x="224" y="384"/>
                </a:lnTo>
                <a:lnTo>
                  <a:pt x="225" y="397"/>
                </a:lnTo>
                <a:lnTo>
                  <a:pt x="224" y="408"/>
                </a:lnTo>
                <a:lnTo>
                  <a:pt x="220" y="422"/>
                </a:lnTo>
                <a:lnTo>
                  <a:pt x="213" y="438"/>
                </a:lnTo>
                <a:lnTo>
                  <a:pt x="207" y="451"/>
                </a:lnTo>
                <a:lnTo>
                  <a:pt x="199" y="467"/>
                </a:lnTo>
                <a:lnTo>
                  <a:pt x="190" y="482"/>
                </a:lnTo>
                <a:lnTo>
                  <a:pt x="179" y="503"/>
                </a:lnTo>
                <a:lnTo>
                  <a:pt x="191" y="505"/>
                </a:lnTo>
                <a:lnTo>
                  <a:pt x="209" y="507"/>
                </a:lnTo>
                <a:lnTo>
                  <a:pt x="227" y="509"/>
                </a:lnTo>
                <a:lnTo>
                  <a:pt x="248" y="512"/>
                </a:lnTo>
                <a:lnTo>
                  <a:pt x="268" y="514"/>
                </a:lnTo>
                <a:lnTo>
                  <a:pt x="291" y="517"/>
                </a:lnTo>
                <a:lnTo>
                  <a:pt x="314" y="519"/>
                </a:lnTo>
                <a:lnTo>
                  <a:pt x="340" y="520"/>
                </a:lnTo>
                <a:lnTo>
                  <a:pt x="390" y="520"/>
                </a:lnTo>
                <a:lnTo>
                  <a:pt x="408" y="519"/>
                </a:lnTo>
                <a:lnTo>
                  <a:pt x="425" y="518"/>
                </a:lnTo>
                <a:lnTo>
                  <a:pt x="445" y="515"/>
                </a:lnTo>
                <a:lnTo>
                  <a:pt x="461" y="510"/>
                </a:lnTo>
                <a:lnTo>
                  <a:pt x="474" y="504"/>
                </a:lnTo>
                <a:lnTo>
                  <a:pt x="484" y="496"/>
                </a:lnTo>
                <a:lnTo>
                  <a:pt x="491" y="489"/>
                </a:lnTo>
                <a:lnTo>
                  <a:pt x="494" y="481"/>
                </a:lnTo>
                <a:lnTo>
                  <a:pt x="494" y="469"/>
                </a:lnTo>
                <a:lnTo>
                  <a:pt x="491" y="454"/>
                </a:lnTo>
                <a:lnTo>
                  <a:pt x="486" y="440"/>
                </a:lnTo>
                <a:lnTo>
                  <a:pt x="481" y="427"/>
                </a:lnTo>
                <a:lnTo>
                  <a:pt x="481" y="414"/>
                </a:lnTo>
                <a:lnTo>
                  <a:pt x="487" y="403"/>
                </a:lnTo>
                <a:lnTo>
                  <a:pt x="496" y="393"/>
                </a:lnTo>
                <a:lnTo>
                  <a:pt x="509" y="385"/>
                </a:lnTo>
                <a:lnTo>
                  <a:pt x="525" y="379"/>
                </a:lnTo>
                <a:lnTo>
                  <a:pt x="542" y="373"/>
                </a:lnTo>
                <a:lnTo>
                  <a:pt x="560" y="370"/>
                </a:lnTo>
                <a:lnTo>
                  <a:pt x="581" y="367"/>
                </a:lnTo>
                <a:lnTo>
                  <a:pt x="599" y="365"/>
                </a:lnTo>
                <a:lnTo>
                  <a:pt x="618" y="365"/>
                </a:lnTo>
                <a:lnTo>
                  <a:pt x="635" y="366"/>
                </a:lnTo>
                <a:lnTo>
                  <a:pt x="652" y="370"/>
                </a:lnTo>
                <a:lnTo>
                  <a:pt x="669" y="375"/>
                </a:lnTo>
                <a:lnTo>
                  <a:pt x="684" y="383"/>
                </a:lnTo>
                <a:lnTo>
                  <a:pt x="696" y="391"/>
                </a:lnTo>
                <a:lnTo>
                  <a:pt x="708" y="401"/>
                </a:lnTo>
                <a:lnTo>
                  <a:pt x="713" y="411"/>
                </a:lnTo>
                <a:lnTo>
                  <a:pt x="715" y="422"/>
                </a:lnTo>
                <a:lnTo>
                  <a:pt x="712" y="434"/>
                </a:lnTo>
                <a:lnTo>
                  <a:pt x="706" y="444"/>
                </a:lnTo>
                <a:lnTo>
                  <a:pt x="697" y="461"/>
                </a:lnTo>
                <a:lnTo>
                  <a:pt x="691" y="474"/>
                </a:lnTo>
                <a:lnTo>
                  <a:pt x="686" y="488"/>
                </a:lnTo>
                <a:lnTo>
                  <a:pt x="686" y="500"/>
                </a:lnTo>
                <a:lnTo>
                  <a:pt x="691" y="513"/>
                </a:lnTo>
                <a:lnTo>
                  <a:pt x="701" y="522"/>
                </a:lnTo>
                <a:lnTo>
                  <a:pt x="711" y="527"/>
                </a:lnTo>
                <a:lnTo>
                  <a:pt x="725" y="532"/>
                </a:lnTo>
                <a:lnTo>
                  <a:pt x="742" y="536"/>
                </a:lnTo>
                <a:lnTo>
                  <a:pt x="759" y="538"/>
                </a:lnTo>
                <a:lnTo>
                  <a:pt x="780" y="540"/>
                </a:lnTo>
                <a:lnTo>
                  <a:pt x="804" y="540"/>
                </a:lnTo>
                <a:lnTo>
                  <a:pt x="823" y="537"/>
                </a:lnTo>
                <a:lnTo>
                  <a:pt x="852" y="535"/>
                </a:lnTo>
                <a:lnTo>
                  <a:pt x="881" y="531"/>
                </a:lnTo>
                <a:lnTo>
                  <a:pt x="906" y="527"/>
                </a:lnTo>
                <a:lnTo>
                  <a:pt x="930" y="523"/>
                </a:lnTo>
                <a:lnTo>
                  <a:pt x="959" y="517"/>
                </a:lnTo>
                <a:lnTo>
                  <a:pt x="993" y="510"/>
                </a:lnTo>
                <a:lnTo>
                  <a:pt x="1041" y="500"/>
                </a:lnTo>
                <a:lnTo>
                  <a:pt x="1035" y="489"/>
                </a:lnTo>
                <a:lnTo>
                  <a:pt x="1029" y="477"/>
                </a:lnTo>
                <a:lnTo>
                  <a:pt x="1023" y="464"/>
                </a:lnTo>
                <a:lnTo>
                  <a:pt x="1017" y="450"/>
                </a:lnTo>
                <a:lnTo>
                  <a:pt x="1013" y="434"/>
                </a:lnTo>
                <a:lnTo>
                  <a:pt x="1010" y="415"/>
                </a:lnTo>
                <a:lnTo>
                  <a:pt x="1011" y="398"/>
                </a:lnTo>
                <a:lnTo>
                  <a:pt x="1014" y="381"/>
                </a:lnTo>
                <a:lnTo>
                  <a:pt x="1022" y="362"/>
                </a:lnTo>
                <a:lnTo>
                  <a:pt x="1032" y="344"/>
                </a:lnTo>
                <a:lnTo>
                  <a:pt x="1043" y="327"/>
                </a:lnTo>
                <a:lnTo>
                  <a:pt x="1057" y="314"/>
                </a:lnTo>
                <a:lnTo>
                  <a:pt x="1073" y="304"/>
                </a:lnTo>
                <a:lnTo>
                  <a:pt x="1089" y="295"/>
                </a:lnTo>
                <a:lnTo>
                  <a:pt x="1106" y="287"/>
                </a:lnTo>
                <a:lnTo>
                  <a:pt x="1122" y="281"/>
                </a:lnTo>
                <a:lnTo>
                  <a:pt x="1139" y="274"/>
                </a:lnTo>
                <a:lnTo>
                  <a:pt x="1159" y="264"/>
                </a:lnTo>
                <a:lnTo>
                  <a:pt x="1172" y="258"/>
                </a:lnTo>
                <a:lnTo>
                  <a:pt x="1185" y="248"/>
                </a:lnTo>
                <a:lnTo>
                  <a:pt x="1196" y="238"/>
                </a:lnTo>
                <a:lnTo>
                  <a:pt x="1206" y="227"/>
                </a:lnTo>
                <a:lnTo>
                  <a:pt x="1213" y="213"/>
                </a:lnTo>
                <a:lnTo>
                  <a:pt x="1219" y="199"/>
                </a:lnTo>
                <a:lnTo>
                  <a:pt x="1221" y="183"/>
                </a:lnTo>
                <a:lnTo>
                  <a:pt x="1218" y="167"/>
                </a:lnTo>
                <a:lnTo>
                  <a:pt x="1210" y="151"/>
                </a:lnTo>
                <a:lnTo>
                  <a:pt x="1200" y="139"/>
                </a:lnTo>
                <a:lnTo>
                  <a:pt x="1187" y="129"/>
                </a:lnTo>
                <a:lnTo>
                  <a:pt x="1171" y="124"/>
                </a:lnTo>
                <a:lnTo>
                  <a:pt x="1157" y="124"/>
                </a:lnTo>
                <a:lnTo>
                  <a:pt x="1143" y="129"/>
                </a:lnTo>
                <a:lnTo>
                  <a:pt x="1128" y="139"/>
                </a:lnTo>
                <a:lnTo>
                  <a:pt x="1118" y="150"/>
                </a:lnTo>
                <a:lnTo>
                  <a:pt x="1107" y="162"/>
                </a:lnTo>
                <a:lnTo>
                  <a:pt x="1096" y="174"/>
                </a:lnTo>
                <a:lnTo>
                  <a:pt x="1085" y="181"/>
                </a:lnTo>
                <a:lnTo>
                  <a:pt x="1071" y="184"/>
                </a:lnTo>
                <a:lnTo>
                  <a:pt x="1052" y="184"/>
                </a:lnTo>
                <a:lnTo>
                  <a:pt x="1037" y="181"/>
                </a:lnTo>
                <a:lnTo>
                  <a:pt x="1026" y="171"/>
                </a:lnTo>
                <a:lnTo>
                  <a:pt x="1015" y="162"/>
                </a:lnTo>
                <a:lnTo>
                  <a:pt x="1007" y="151"/>
                </a:lnTo>
                <a:lnTo>
                  <a:pt x="1001" y="137"/>
                </a:lnTo>
                <a:lnTo>
                  <a:pt x="998" y="123"/>
                </a:lnTo>
                <a:lnTo>
                  <a:pt x="997" y="108"/>
                </a:lnTo>
                <a:lnTo>
                  <a:pt x="998" y="92"/>
                </a:lnTo>
                <a:lnTo>
                  <a:pt x="1001" y="76"/>
                </a:lnTo>
                <a:lnTo>
                  <a:pt x="1006" y="56"/>
                </a:lnTo>
                <a:lnTo>
                  <a:pt x="1012" y="38"/>
                </a:lnTo>
                <a:lnTo>
                  <a:pt x="1016" y="27"/>
                </a:lnTo>
                <a:lnTo>
                  <a:pt x="1023" y="15"/>
                </a:lnTo>
                <a:close/>
              </a:path>
            </a:pathLst>
          </a:custGeom>
          <a:solidFill>
            <a:schemeClr val="folHlink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2" name="Freeform 7"/>
          <p:cNvSpPr>
            <a:spLocks/>
          </p:cNvSpPr>
          <p:nvPr/>
        </p:nvSpPr>
        <p:spPr bwMode="auto">
          <a:xfrm>
            <a:off x="3901281" y="1940505"/>
            <a:ext cx="1347788" cy="1063625"/>
          </a:xfrm>
          <a:custGeom>
            <a:avLst/>
            <a:gdLst>
              <a:gd name="T0" fmla="*/ 2023403860 w 858"/>
              <a:gd name="T1" fmla="*/ 0 h 652"/>
              <a:gd name="T2" fmla="*/ 2001195210 w 858"/>
              <a:gd name="T3" fmla="*/ 90481526 h 652"/>
              <a:gd name="T4" fmla="*/ 2043144707 w 858"/>
              <a:gd name="T5" fmla="*/ 183625377 h 652"/>
              <a:gd name="T6" fmla="*/ 2090028237 w 858"/>
              <a:gd name="T7" fmla="*/ 263460895 h 652"/>
              <a:gd name="T8" fmla="*/ 2117170921 w 858"/>
              <a:gd name="T9" fmla="*/ 356604720 h 652"/>
              <a:gd name="T10" fmla="*/ 2109767514 w 858"/>
              <a:gd name="T11" fmla="*/ 431118903 h 652"/>
              <a:gd name="T12" fmla="*/ 2077689226 w 858"/>
              <a:gd name="T13" fmla="*/ 505632984 h 652"/>
              <a:gd name="T14" fmla="*/ 1998727408 w 858"/>
              <a:gd name="T15" fmla="*/ 545551533 h 652"/>
              <a:gd name="T16" fmla="*/ 1902492544 w 858"/>
              <a:gd name="T17" fmla="*/ 516277387 h 652"/>
              <a:gd name="T18" fmla="*/ 1811193286 w 858"/>
              <a:gd name="T19" fmla="*/ 457730725 h 652"/>
              <a:gd name="T20" fmla="*/ 1737165501 w 858"/>
              <a:gd name="T21" fmla="*/ 412490688 h 652"/>
              <a:gd name="T22" fmla="*/ 1650801847 w 858"/>
              <a:gd name="T23" fmla="*/ 407167671 h 652"/>
              <a:gd name="T24" fmla="*/ 1571839636 w 858"/>
              <a:gd name="T25" fmla="*/ 452409339 h 652"/>
              <a:gd name="T26" fmla="*/ 1507683060 w 858"/>
              <a:gd name="T27" fmla="*/ 550874550 h 652"/>
              <a:gd name="T28" fmla="*/ 1490410015 w 858"/>
              <a:gd name="T29" fmla="*/ 662644856 h 652"/>
              <a:gd name="T30" fmla="*/ 1517552698 w 858"/>
              <a:gd name="T31" fmla="*/ 771756101 h 652"/>
              <a:gd name="T32" fmla="*/ 1579241472 w 858"/>
              <a:gd name="T33" fmla="*/ 859577113 h 652"/>
              <a:gd name="T34" fmla="*/ 1690281970 w 858"/>
              <a:gd name="T35" fmla="*/ 923445160 h 652"/>
              <a:gd name="T36" fmla="*/ 1845739376 w 858"/>
              <a:gd name="T37" fmla="*/ 936751887 h 652"/>
              <a:gd name="T38" fmla="*/ 1971584725 w 858"/>
              <a:gd name="T39" fmla="*/ 939412579 h 652"/>
              <a:gd name="T40" fmla="*/ 2040676905 w 858"/>
              <a:gd name="T41" fmla="*/ 1021910370 h 652"/>
              <a:gd name="T42" fmla="*/ 2030805696 w 858"/>
              <a:gd name="T43" fmla="*/ 1123037905 h 652"/>
              <a:gd name="T44" fmla="*/ 1978988131 w 858"/>
              <a:gd name="T45" fmla="*/ 1242791921 h 652"/>
              <a:gd name="T46" fmla="*/ 1779114998 w 858"/>
              <a:gd name="T47" fmla="*/ 1325291344 h 652"/>
              <a:gd name="T48" fmla="*/ 1596514517 w 858"/>
              <a:gd name="T49" fmla="*/ 1309323924 h 652"/>
              <a:gd name="T50" fmla="*/ 1374434304 w 858"/>
              <a:gd name="T51" fmla="*/ 1288033487 h 652"/>
              <a:gd name="T52" fmla="*/ 1253522989 w 858"/>
              <a:gd name="T53" fmla="*/ 1309323924 h 652"/>
              <a:gd name="T54" fmla="*/ 1206639459 w 858"/>
              <a:gd name="T55" fmla="*/ 1373193602 h 652"/>
              <a:gd name="T56" fmla="*/ 1238717747 w 858"/>
              <a:gd name="T57" fmla="*/ 1458352086 h 652"/>
              <a:gd name="T58" fmla="*/ 1260926396 w 858"/>
              <a:gd name="T59" fmla="*/ 1554156604 h 652"/>
              <a:gd name="T60" fmla="*/ 1216509097 w 858"/>
              <a:gd name="T61" fmla="*/ 1641977412 h 652"/>
              <a:gd name="T62" fmla="*/ 1120274234 w 858"/>
              <a:gd name="T63" fmla="*/ 1705845459 h 652"/>
              <a:gd name="T64" fmla="*/ 1006766325 w 858"/>
              <a:gd name="T65" fmla="*/ 1729796997 h 652"/>
              <a:gd name="T66" fmla="*/ 905595857 w 858"/>
              <a:gd name="T67" fmla="*/ 1729796997 h 652"/>
              <a:gd name="T68" fmla="*/ 826634039 w 858"/>
              <a:gd name="T69" fmla="*/ 1708507783 h 652"/>
              <a:gd name="T70" fmla="*/ 762477267 w 858"/>
              <a:gd name="T71" fmla="*/ 1649961122 h 652"/>
              <a:gd name="T72" fmla="*/ 703256296 w 858"/>
              <a:gd name="T73" fmla="*/ 1572784717 h 652"/>
              <a:gd name="T74" fmla="*/ 639099721 w 858"/>
              <a:gd name="T75" fmla="*/ 1479642523 h 652"/>
              <a:gd name="T76" fmla="*/ 552734495 w 858"/>
              <a:gd name="T77" fmla="*/ 1407789135 h 652"/>
              <a:gd name="T78" fmla="*/ 439226587 w 858"/>
              <a:gd name="T79" fmla="*/ 1375854295 h 652"/>
              <a:gd name="T80" fmla="*/ 303509931 w 858"/>
              <a:gd name="T81" fmla="*/ 1370531278 h 652"/>
              <a:gd name="T82" fmla="*/ 167794895 w 858"/>
              <a:gd name="T83" fmla="*/ 1389161022 h 652"/>
              <a:gd name="T84" fmla="*/ 0 w 858"/>
              <a:gd name="T85" fmla="*/ 1423756554 h 65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858"/>
              <a:gd name="T130" fmla="*/ 0 h 652"/>
              <a:gd name="T131" fmla="*/ 858 w 858"/>
              <a:gd name="T132" fmla="*/ 652 h 652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858" h="652">
                <a:moveTo>
                  <a:pt x="0" y="535"/>
                </a:moveTo>
                <a:lnTo>
                  <a:pt x="113" y="0"/>
                </a:lnTo>
                <a:lnTo>
                  <a:pt x="820" y="0"/>
                </a:lnTo>
                <a:lnTo>
                  <a:pt x="814" y="8"/>
                </a:lnTo>
                <a:lnTo>
                  <a:pt x="811" y="21"/>
                </a:lnTo>
                <a:lnTo>
                  <a:pt x="811" y="34"/>
                </a:lnTo>
                <a:lnTo>
                  <a:pt x="814" y="45"/>
                </a:lnTo>
                <a:lnTo>
                  <a:pt x="821" y="58"/>
                </a:lnTo>
                <a:lnTo>
                  <a:pt x="828" y="69"/>
                </a:lnTo>
                <a:lnTo>
                  <a:pt x="834" y="78"/>
                </a:lnTo>
                <a:lnTo>
                  <a:pt x="842" y="88"/>
                </a:lnTo>
                <a:lnTo>
                  <a:pt x="847" y="99"/>
                </a:lnTo>
                <a:lnTo>
                  <a:pt x="853" y="111"/>
                </a:lnTo>
                <a:lnTo>
                  <a:pt x="856" y="122"/>
                </a:lnTo>
                <a:lnTo>
                  <a:pt x="858" y="134"/>
                </a:lnTo>
                <a:lnTo>
                  <a:pt x="858" y="144"/>
                </a:lnTo>
                <a:lnTo>
                  <a:pt x="857" y="155"/>
                </a:lnTo>
                <a:lnTo>
                  <a:pt x="855" y="162"/>
                </a:lnTo>
                <a:lnTo>
                  <a:pt x="852" y="174"/>
                </a:lnTo>
                <a:lnTo>
                  <a:pt x="848" y="183"/>
                </a:lnTo>
                <a:lnTo>
                  <a:pt x="842" y="190"/>
                </a:lnTo>
                <a:lnTo>
                  <a:pt x="834" y="197"/>
                </a:lnTo>
                <a:lnTo>
                  <a:pt x="825" y="202"/>
                </a:lnTo>
                <a:lnTo>
                  <a:pt x="810" y="205"/>
                </a:lnTo>
                <a:lnTo>
                  <a:pt x="797" y="204"/>
                </a:lnTo>
                <a:lnTo>
                  <a:pt x="785" y="200"/>
                </a:lnTo>
                <a:lnTo>
                  <a:pt x="771" y="194"/>
                </a:lnTo>
                <a:lnTo>
                  <a:pt x="755" y="187"/>
                </a:lnTo>
                <a:lnTo>
                  <a:pt x="745" y="180"/>
                </a:lnTo>
                <a:lnTo>
                  <a:pt x="734" y="172"/>
                </a:lnTo>
                <a:lnTo>
                  <a:pt x="724" y="166"/>
                </a:lnTo>
                <a:lnTo>
                  <a:pt x="714" y="160"/>
                </a:lnTo>
                <a:lnTo>
                  <a:pt x="704" y="155"/>
                </a:lnTo>
                <a:lnTo>
                  <a:pt x="693" y="152"/>
                </a:lnTo>
                <a:lnTo>
                  <a:pt x="680" y="151"/>
                </a:lnTo>
                <a:lnTo>
                  <a:pt x="669" y="153"/>
                </a:lnTo>
                <a:lnTo>
                  <a:pt x="657" y="157"/>
                </a:lnTo>
                <a:lnTo>
                  <a:pt x="648" y="163"/>
                </a:lnTo>
                <a:lnTo>
                  <a:pt x="637" y="170"/>
                </a:lnTo>
                <a:lnTo>
                  <a:pt x="627" y="181"/>
                </a:lnTo>
                <a:lnTo>
                  <a:pt x="619" y="192"/>
                </a:lnTo>
                <a:lnTo>
                  <a:pt x="611" y="207"/>
                </a:lnTo>
                <a:lnTo>
                  <a:pt x="607" y="221"/>
                </a:lnTo>
                <a:lnTo>
                  <a:pt x="603" y="234"/>
                </a:lnTo>
                <a:lnTo>
                  <a:pt x="604" y="249"/>
                </a:lnTo>
                <a:lnTo>
                  <a:pt x="606" y="263"/>
                </a:lnTo>
                <a:lnTo>
                  <a:pt x="610" y="278"/>
                </a:lnTo>
                <a:lnTo>
                  <a:pt x="615" y="290"/>
                </a:lnTo>
                <a:lnTo>
                  <a:pt x="622" y="304"/>
                </a:lnTo>
                <a:lnTo>
                  <a:pt x="630" y="314"/>
                </a:lnTo>
                <a:lnTo>
                  <a:pt x="640" y="323"/>
                </a:lnTo>
                <a:lnTo>
                  <a:pt x="652" y="332"/>
                </a:lnTo>
                <a:lnTo>
                  <a:pt x="668" y="341"/>
                </a:lnTo>
                <a:lnTo>
                  <a:pt x="685" y="347"/>
                </a:lnTo>
                <a:lnTo>
                  <a:pt x="703" y="351"/>
                </a:lnTo>
                <a:lnTo>
                  <a:pt x="724" y="353"/>
                </a:lnTo>
                <a:lnTo>
                  <a:pt x="748" y="352"/>
                </a:lnTo>
                <a:lnTo>
                  <a:pt x="766" y="351"/>
                </a:lnTo>
                <a:lnTo>
                  <a:pt x="783" y="350"/>
                </a:lnTo>
                <a:lnTo>
                  <a:pt x="799" y="353"/>
                </a:lnTo>
                <a:lnTo>
                  <a:pt x="811" y="359"/>
                </a:lnTo>
                <a:lnTo>
                  <a:pt x="821" y="370"/>
                </a:lnTo>
                <a:lnTo>
                  <a:pt x="827" y="384"/>
                </a:lnTo>
                <a:lnTo>
                  <a:pt x="828" y="397"/>
                </a:lnTo>
                <a:lnTo>
                  <a:pt x="827" y="408"/>
                </a:lnTo>
                <a:lnTo>
                  <a:pt x="823" y="422"/>
                </a:lnTo>
                <a:lnTo>
                  <a:pt x="816" y="438"/>
                </a:lnTo>
                <a:lnTo>
                  <a:pt x="810" y="451"/>
                </a:lnTo>
                <a:lnTo>
                  <a:pt x="802" y="467"/>
                </a:lnTo>
                <a:lnTo>
                  <a:pt x="793" y="482"/>
                </a:lnTo>
                <a:lnTo>
                  <a:pt x="784" y="498"/>
                </a:lnTo>
                <a:lnTo>
                  <a:pt x="721" y="498"/>
                </a:lnTo>
                <a:lnTo>
                  <a:pt x="698" y="496"/>
                </a:lnTo>
                <a:lnTo>
                  <a:pt x="674" y="494"/>
                </a:lnTo>
                <a:lnTo>
                  <a:pt x="647" y="492"/>
                </a:lnTo>
                <a:lnTo>
                  <a:pt x="618" y="489"/>
                </a:lnTo>
                <a:lnTo>
                  <a:pt x="584" y="486"/>
                </a:lnTo>
                <a:lnTo>
                  <a:pt x="557" y="484"/>
                </a:lnTo>
                <a:lnTo>
                  <a:pt x="538" y="485"/>
                </a:lnTo>
                <a:lnTo>
                  <a:pt x="519" y="488"/>
                </a:lnTo>
                <a:lnTo>
                  <a:pt x="508" y="492"/>
                </a:lnTo>
                <a:lnTo>
                  <a:pt x="499" y="498"/>
                </a:lnTo>
                <a:lnTo>
                  <a:pt x="492" y="507"/>
                </a:lnTo>
                <a:lnTo>
                  <a:pt x="489" y="516"/>
                </a:lnTo>
                <a:lnTo>
                  <a:pt x="491" y="525"/>
                </a:lnTo>
                <a:lnTo>
                  <a:pt x="495" y="535"/>
                </a:lnTo>
                <a:lnTo>
                  <a:pt x="502" y="548"/>
                </a:lnTo>
                <a:lnTo>
                  <a:pt x="508" y="559"/>
                </a:lnTo>
                <a:lnTo>
                  <a:pt x="511" y="571"/>
                </a:lnTo>
                <a:lnTo>
                  <a:pt x="511" y="584"/>
                </a:lnTo>
                <a:lnTo>
                  <a:pt x="508" y="596"/>
                </a:lnTo>
                <a:lnTo>
                  <a:pt x="501" y="607"/>
                </a:lnTo>
                <a:lnTo>
                  <a:pt x="493" y="617"/>
                </a:lnTo>
                <a:lnTo>
                  <a:pt x="481" y="627"/>
                </a:lnTo>
                <a:lnTo>
                  <a:pt x="468" y="635"/>
                </a:lnTo>
                <a:lnTo>
                  <a:pt x="454" y="641"/>
                </a:lnTo>
                <a:lnTo>
                  <a:pt x="438" y="645"/>
                </a:lnTo>
                <a:lnTo>
                  <a:pt x="424" y="648"/>
                </a:lnTo>
                <a:lnTo>
                  <a:pt x="408" y="650"/>
                </a:lnTo>
                <a:lnTo>
                  <a:pt x="394" y="652"/>
                </a:lnTo>
                <a:lnTo>
                  <a:pt x="381" y="652"/>
                </a:lnTo>
                <a:lnTo>
                  <a:pt x="367" y="650"/>
                </a:lnTo>
                <a:lnTo>
                  <a:pt x="355" y="648"/>
                </a:lnTo>
                <a:lnTo>
                  <a:pt x="344" y="645"/>
                </a:lnTo>
                <a:lnTo>
                  <a:pt x="335" y="642"/>
                </a:lnTo>
                <a:lnTo>
                  <a:pt x="324" y="636"/>
                </a:lnTo>
                <a:lnTo>
                  <a:pt x="316" y="630"/>
                </a:lnTo>
                <a:lnTo>
                  <a:pt x="309" y="620"/>
                </a:lnTo>
                <a:lnTo>
                  <a:pt x="300" y="610"/>
                </a:lnTo>
                <a:lnTo>
                  <a:pt x="293" y="600"/>
                </a:lnTo>
                <a:lnTo>
                  <a:pt x="285" y="591"/>
                </a:lnTo>
                <a:lnTo>
                  <a:pt x="277" y="578"/>
                </a:lnTo>
                <a:lnTo>
                  <a:pt x="269" y="567"/>
                </a:lnTo>
                <a:lnTo>
                  <a:pt x="259" y="556"/>
                </a:lnTo>
                <a:lnTo>
                  <a:pt x="247" y="545"/>
                </a:lnTo>
                <a:lnTo>
                  <a:pt x="236" y="536"/>
                </a:lnTo>
                <a:lnTo>
                  <a:pt x="224" y="529"/>
                </a:lnTo>
                <a:lnTo>
                  <a:pt x="210" y="524"/>
                </a:lnTo>
                <a:lnTo>
                  <a:pt x="196" y="520"/>
                </a:lnTo>
                <a:lnTo>
                  <a:pt x="178" y="517"/>
                </a:lnTo>
                <a:lnTo>
                  <a:pt x="157" y="516"/>
                </a:lnTo>
                <a:lnTo>
                  <a:pt x="140" y="515"/>
                </a:lnTo>
                <a:lnTo>
                  <a:pt x="123" y="515"/>
                </a:lnTo>
                <a:lnTo>
                  <a:pt x="104" y="516"/>
                </a:lnTo>
                <a:lnTo>
                  <a:pt x="86" y="519"/>
                </a:lnTo>
                <a:lnTo>
                  <a:pt x="68" y="522"/>
                </a:lnTo>
                <a:lnTo>
                  <a:pt x="47" y="526"/>
                </a:lnTo>
                <a:lnTo>
                  <a:pt x="27" y="530"/>
                </a:lnTo>
                <a:lnTo>
                  <a:pt x="0" y="535"/>
                </a:lnTo>
                <a:close/>
              </a:path>
            </a:pathLst>
          </a:custGeom>
          <a:solidFill>
            <a:srgbClr val="00BF9F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3" name="Freeform 8"/>
          <p:cNvSpPr>
            <a:spLocks/>
          </p:cNvSpPr>
          <p:nvPr/>
        </p:nvSpPr>
        <p:spPr bwMode="auto">
          <a:xfrm>
            <a:off x="7152481" y="2030993"/>
            <a:ext cx="1335088" cy="1017587"/>
          </a:xfrm>
          <a:custGeom>
            <a:avLst/>
            <a:gdLst>
              <a:gd name="T0" fmla="*/ 89233628 w 848"/>
              <a:gd name="T1" fmla="*/ 0 h 626"/>
              <a:gd name="T2" fmla="*/ 2101957691 w 848"/>
              <a:gd name="T3" fmla="*/ 1347610176 h 626"/>
              <a:gd name="T4" fmla="*/ 2027595830 w 848"/>
              <a:gd name="T5" fmla="*/ 1302690068 h 626"/>
              <a:gd name="T6" fmla="*/ 1948276197 w 848"/>
              <a:gd name="T7" fmla="*/ 1270982329 h 626"/>
              <a:gd name="T8" fmla="*/ 1854084821 w 848"/>
              <a:gd name="T9" fmla="*/ 1252485336 h 626"/>
              <a:gd name="T10" fmla="*/ 1742543603 w 848"/>
              <a:gd name="T11" fmla="*/ 1241916089 h 626"/>
              <a:gd name="T12" fmla="*/ 1628520745 w 848"/>
              <a:gd name="T13" fmla="*/ 1239272965 h 626"/>
              <a:gd name="T14" fmla="*/ 1499628111 w 848"/>
              <a:gd name="T15" fmla="*/ 1244557588 h 626"/>
              <a:gd name="T16" fmla="*/ 1395521191 w 848"/>
              <a:gd name="T17" fmla="*/ 1255128460 h 626"/>
              <a:gd name="T18" fmla="*/ 1313723459 w 848"/>
              <a:gd name="T19" fmla="*/ 1276266952 h 626"/>
              <a:gd name="T20" fmla="*/ 1259191112 w 848"/>
              <a:gd name="T21" fmla="*/ 1305333192 h 626"/>
              <a:gd name="T22" fmla="*/ 1231925726 w 848"/>
              <a:gd name="T23" fmla="*/ 1347610176 h 626"/>
              <a:gd name="T24" fmla="*/ 1244319370 w 848"/>
              <a:gd name="T25" fmla="*/ 1395173410 h 626"/>
              <a:gd name="T26" fmla="*/ 1269106657 w 848"/>
              <a:gd name="T27" fmla="*/ 1440093519 h 626"/>
              <a:gd name="T28" fmla="*/ 1254233340 w 848"/>
              <a:gd name="T29" fmla="*/ 1498225998 h 626"/>
              <a:gd name="T30" fmla="*/ 1202180667 w 848"/>
              <a:gd name="T31" fmla="*/ 1553716979 h 626"/>
              <a:gd name="T32" fmla="*/ 1142692123 w 848"/>
              <a:gd name="T33" fmla="*/ 1593352465 h 626"/>
              <a:gd name="T34" fmla="*/ 1078244232 w 848"/>
              <a:gd name="T35" fmla="*/ 1622418704 h 626"/>
              <a:gd name="T36" fmla="*/ 1006362044 w 848"/>
              <a:gd name="T37" fmla="*/ 1640914072 h 626"/>
              <a:gd name="T38" fmla="*/ 941915727 w 848"/>
              <a:gd name="T39" fmla="*/ 1654126443 h 626"/>
              <a:gd name="T40" fmla="*/ 865074193 w 848"/>
              <a:gd name="T41" fmla="*/ 1646198695 h 626"/>
              <a:gd name="T42" fmla="*/ 800627679 w 848"/>
              <a:gd name="T43" fmla="*/ 1630344826 h 626"/>
              <a:gd name="T44" fmla="*/ 741139135 w 848"/>
              <a:gd name="T45" fmla="*/ 1601278586 h 626"/>
              <a:gd name="T46" fmla="*/ 713872175 w 848"/>
              <a:gd name="T47" fmla="*/ 1564286225 h 626"/>
              <a:gd name="T48" fmla="*/ 713872175 w 848"/>
              <a:gd name="T49" fmla="*/ 1516722992 h 626"/>
              <a:gd name="T50" fmla="*/ 741139135 w 848"/>
              <a:gd name="T51" fmla="*/ 1458590512 h 626"/>
              <a:gd name="T52" fmla="*/ 780798165 w 848"/>
              <a:gd name="T53" fmla="*/ 1403101157 h 626"/>
              <a:gd name="T54" fmla="*/ 803105778 w 848"/>
              <a:gd name="T55" fmla="*/ 1355537924 h 626"/>
              <a:gd name="T56" fmla="*/ 803105778 w 848"/>
              <a:gd name="T57" fmla="*/ 1300048569 h 626"/>
              <a:gd name="T58" fmla="*/ 760968650 w 848"/>
              <a:gd name="T59" fmla="*/ 1260413083 h 626"/>
              <a:gd name="T60" fmla="*/ 699000432 w 848"/>
              <a:gd name="T61" fmla="*/ 1244557588 h 626"/>
              <a:gd name="T62" fmla="*/ 570106225 w 848"/>
              <a:gd name="T63" fmla="*/ 1239272965 h 626"/>
              <a:gd name="T64" fmla="*/ 448649463 w 848"/>
              <a:gd name="T65" fmla="*/ 1252485336 h 626"/>
              <a:gd name="T66" fmla="*/ 302403741 w 848"/>
              <a:gd name="T67" fmla="*/ 1276266952 h 626"/>
              <a:gd name="T68" fmla="*/ 171031385 w 848"/>
              <a:gd name="T69" fmla="*/ 1300048569 h 626"/>
              <a:gd name="T70" fmla="*/ 109063168 w 848"/>
              <a:gd name="T71" fmla="*/ 1321187061 h 626"/>
              <a:gd name="T72" fmla="*/ 79319658 w 848"/>
              <a:gd name="T73" fmla="*/ 1260413083 h 626"/>
              <a:gd name="T74" fmla="*/ 49574586 w 848"/>
              <a:gd name="T75" fmla="*/ 1189068233 h 626"/>
              <a:gd name="T76" fmla="*/ 32223171 w 848"/>
              <a:gd name="T77" fmla="*/ 1096584891 h 626"/>
              <a:gd name="T78" fmla="*/ 42138715 w 848"/>
              <a:gd name="T79" fmla="*/ 1006744673 h 626"/>
              <a:gd name="T80" fmla="*/ 86755529 w 848"/>
              <a:gd name="T81" fmla="*/ 908976708 h 626"/>
              <a:gd name="T82" fmla="*/ 148723772 w 848"/>
              <a:gd name="T83" fmla="*/ 829705533 h 626"/>
              <a:gd name="T84" fmla="*/ 228041880 w 848"/>
              <a:gd name="T85" fmla="*/ 779500801 h 626"/>
              <a:gd name="T86" fmla="*/ 309841187 w 848"/>
              <a:gd name="T87" fmla="*/ 742506814 h 626"/>
              <a:gd name="T88" fmla="*/ 401552889 w 848"/>
              <a:gd name="T89" fmla="*/ 697586705 h 626"/>
              <a:gd name="T90" fmla="*/ 466000879 w 848"/>
              <a:gd name="T91" fmla="*/ 655308095 h 626"/>
              <a:gd name="T92" fmla="*/ 518053552 w 848"/>
              <a:gd name="T93" fmla="*/ 599818740 h 626"/>
              <a:gd name="T94" fmla="*/ 550276710 w 848"/>
              <a:gd name="T95" fmla="*/ 525832391 h 626"/>
              <a:gd name="T96" fmla="*/ 547798611 w 848"/>
              <a:gd name="T97" fmla="*/ 441276796 h 626"/>
              <a:gd name="T98" fmla="*/ 503180235 w 848"/>
              <a:gd name="T99" fmla="*/ 367290346 h 626"/>
              <a:gd name="T100" fmla="*/ 431298047 w 848"/>
              <a:gd name="T101" fmla="*/ 327654860 h 626"/>
              <a:gd name="T102" fmla="*/ 361893860 w 848"/>
              <a:gd name="T103" fmla="*/ 340865605 h 626"/>
              <a:gd name="T104" fmla="*/ 299925642 w 848"/>
              <a:gd name="T105" fmla="*/ 396356586 h 626"/>
              <a:gd name="T106" fmla="*/ 245393296 w 848"/>
              <a:gd name="T107" fmla="*/ 459773790 h 626"/>
              <a:gd name="T108" fmla="*/ 183425029 w 848"/>
              <a:gd name="T109" fmla="*/ 486196905 h 626"/>
              <a:gd name="T110" fmla="*/ 99149173 w 848"/>
              <a:gd name="T111" fmla="*/ 478269158 h 626"/>
              <a:gd name="T112" fmla="*/ 44616814 w 848"/>
              <a:gd name="T113" fmla="*/ 428064426 h 626"/>
              <a:gd name="T114" fmla="*/ 9915548 w 848"/>
              <a:gd name="T115" fmla="*/ 362005723 h 626"/>
              <a:gd name="T116" fmla="*/ 0 w 848"/>
              <a:gd name="T117" fmla="*/ 285376250 h 626"/>
              <a:gd name="T118" fmla="*/ 9915548 w 848"/>
              <a:gd name="T119" fmla="*/ 200820604 h 626"/>
              <a:gd name="T120" fmla="*/ 37180943 w 848"/>
              <a:gd name="T121" fmla="*/ 100409489 h 626"/>
              <a:gd name="T122" fmla="*/ 64446341 w 848"/>
              <a:gd name="T123" fmla="*/ 39635499 h 62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848"/>
              <a:gd name="T187" fmla="*/ 0 h 626"/>
              <a:gd name="T188" fmla="*/ 848 w 848"/>
              <a:gd name="T189" fmla="*/ 626 h 62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848" h="626">
                <a:moveTo>
                  <a:pt x="26" y="15"/>
                </a:moveTo>
                <a:lnTo>
                  <a:pt x="36" y="0"/>
                </a:lnTo>
                <a:lnTo>
                  <a:pt x="707" y="0"/>
                </a:lnTo>
                <a:lnTo>
                  <a:pt x="848" y="510"/>
                </a:lnTo>
                <a:lnTo>
                  <a:pt x="830" y="500"/>
                </a:lnTo>
                <a:lnTo>
                  <a:pt x="818" y="493"/>
                </a:lnTo>
                <a:lnTo>
                  <a:pt x="803" y="487"/>
                </a:lnTo>
                <a:lnTo>
                  <a:pt x="786" y="481"/>
                </a:lnTo>
                <a:lnTo>
                  <a:pt x="768" y="477"/>
                </a:lnTo>
                <a:lnTo>
                  <a:pt x="748" y="474"/>
                </a:lnTo>
                <a:lnTo>
                  <a:pt x="724" y="471"/>
                </a:lnTo>
                <a:lnTo>
                  <a:pt x="703" y="470"/>
                </a:lnTo>
                <a:lnTo>
                  <a:pt x="681" y="469"/>
                </a:lnTo>
                <a:lnTo>
                  <a:pt x="657" y="469"/>
                </a:lnTo>
                <a:lnTo>
                  <a:pt x="628" y="469"/>
                </a:lnTo>
                <a:lnTo>
                  <a:pt x="605" y="471"/>
                </a:lnTo>
                <a:lnTo>
                  <a:pt x="583" y="473"/>
                </a:lnTo>
                <a:lnTo>
                  <a:pt x="563" y="475"/>
                </a:lnTo>
                <a:lnTo>
                  <a:pt x="545" y="479"/>
                </a:lnTo>
                <a:lnTo>
                  <a:pt x="530" y="483"/>
                </a:lnTo>
                <a:lnTo>
                  <a:pt x="518" y="488"/>
                </a:lnTo>
                <a:lnTo>
                  <a:pt x="508" y="494"/>
                </a:lnTo>
                <a:lnTo>
                  <a:pt x="501" y="500"/>
                </a:lnTo>
                <a:lnTo>
                  <a:pt x="497" y="510"/>
                </a:lnTo>
                <a:lnTo>
                  <a:pt x="497" y="519"/>
                </a:lnTo>
                <a:lnTo>
                  <a:pt x="502" y="528"/>
                </a:lnTo>
                <a:lnTo>
                  <a:pt x="508" y="536"/>
                </a:lnTo>
                <a:lnTo>
                  <a:pt x="512" y="545"/>
                </a:lnTo>
                <a:lnTo>
                  <a:pt x="512" y="557"/>
                </a:lnTo>
                <a:lnTo>
                  <a:pt x="506" y="567"/>
                </a:lnTo>
                <a:lnTo>
                  <a:pt x="498" y="577"/>
                </a:lnTo>
                <a:lnTo>
                  <a:pt x="485" y="588"/>
                </a:lnTo>
                <a:lnTo>
                  <a:pt x="473" y="597"/>
                </a:lnTo>
                <a:lnTo>
                  <a:pt x="461" y="603"/>
                </a:lnTo>
                <a:lnTo>
                  <a:pt x="448" y="608"/>
                </a:lnTo>
                <a:lnTo>
                  <a:pt x="435" y="614"/>
                </a:lnTo>
                <a:lnTo>
                  <a:pt x="421" y="618"/>
                </a:lnTo>
                <a:lnTo>
                  <a:pt x="406" y="621"/>
                </a:lnTo>
                <a:lnTo>
                  <a:pt x="392" y="623"/>
                </a:lnTo>
                <a:lnTo>
                  <a:pt x="380" y="626"/>
                </a:lnTo>
                <a:lnTo>
                  <a:pt x="363" y="626"/>
                </a:lnTo>
                <a:lnTo>
                  <a:pt x="349" y="623"/>
                </a:lnTo>
                <a:lnTo>
                  <a:pt x="335" y="621"/>
                </a:lnTo>
                <a:lnTo>
                  <a:pt x="323" y="617"/>
                </a:lnTo>
                <a:lnTo>
                  <a:pt x="310" y="612"/>
                </a:lnTo>
                <a:lnTo>
                  <a:pt x="299" y="606"/>
                </a:lnTo>
                <a:lnTo>
                  <a:pt x="291" y="599"/>
                </a:lnTo>
                <a:lnTo>
                  <a:pt x="288" y="592"/>
                </a:lnTo>
                <a:lnTo>
                  <a:pt x="287" y="585"/>
                </a:lnTo>
                <a:lnTo>
                  <a:pt x="288" y="574"/>
                </a:lnTo>
                <a:lnTo>
                  <a:pt x="291" y="564"/>
                </a:lnTo>
                <a:lnTo>
                  <a:pt x="299" y="552"/>
                </a:lnTo>
                <a:lnTo>
                  <a:pt x="308" y="540"/>
                </a:lnTo>
                <a:lnTo>
                  <a:pt x="315" y="531"/>
                </a:lnTo>
                <a:lnTo>
                  <a:pt x="320" y="524"/>
                </a:lnTo>
                <a:lnTo>
                  <a:pt x="324" y="513"/>
                </a:lnTo>
                <a:lnTo>
                  <a:pt x="327" y="502"/>
                </a:lnTo>
                <a:lnTo>
                  <a:pt x="324" y="492"/>
                </a:lnTo>
                <a:lnTo>
                  <a:pt x="318" y="484"/>
                </a:lnTo>
                <a:lnTo>
                  <a:pt x="307" y="477"/>
                </a:lnTo>
                <a:lnTo>
                  <a:pt x="294" y="474"/>
                </a:lnTo>
                <a:lnTo>
                  <a:pt x="282" y="471"/>
                </a:lnTo>
                <a:lnTo>
                  <a:pt x="265" y="469"/>
                </a:lnTo>
                <a:lnTo>
                  <a:pt x="230" y="469"/>
                </a:lnTo>
                <a:lnTo>
                  <a:pt x="204" y="471"/>
                </a:lnTo>
                <a:lnTo>
                  <a:pt x="181" y="474"/>
                </a:lnTo>
                <a:lnTo>
                  <a:pt x="150" y="478"/>
                </a:lnTo>
                <a:lnTo>
                  <a:pt x="122" y="483"/>
                </a:lnTo>
                <a:lnTo>
                  <a:pt x="91" y="488"/>
                </a:lnTo>
                <a:lnTo>
                  <a:pt x="69" y="492"/>
                </a:lnTo>
                <a:lnTo>
                  <a:pt x="53" y="495"/>
                </a:lnTo>
                <a:lnTo>
                  <a:pt x="44" y="500"/>
                </a:lnTo>
                <a:lnTo>
                  <a:pt x="38" y="489"/>
                </a:lnTo>
                <a:lnTo>
                  <a:pt x="32" y="477"/>
                </a:lnTo>
                <a:lnTo>
                  <a:pt x="26" y="464"/>
                </a:lnTo>
                <a:lnTo>
                  <a:pt x="20" y="450"/>
                </a:lnTo>
                <a:lnTo>
                  <a:pt x="16" y="434"/>
                </a:lnTo>
                <a:lnTo>
                  <a:pt x="13" y="415"/>
                </a:lnTo>
                <a:lnTo>
                  <a:pt x="14" y="398"/>
                </a:lnTo>
                <a:lnTo>
                  <a:pt x="17" y="381"/>
                </a:lnTo>
                <a:lnTo>
                  <a:pt x="25" y="362"/>
                </a:lnTo>
                <a:lnTo>
                  <a:pt x="35" y="344"/>
                </a:lnTo>
                <a:lnTo>
                  <a:pt x="46" y="327"/>
                </a:lnTo>
                <a:lnTo>
                  <a:pt x="60" y="314"/>
                </a:lnTo>
                <a:lnTo>
                  <a:pt x="76" y="304"/>
                </a:lnTo>
                <a:lnTo>
                  <a:pt x="92" y="295"/>
                </a:lnTo>
                <a:lnTo>
                  <a:pt x="109" y="287"/>
                </a:lnTo>
                <a:lnTo>
                  <a:pt x="125" y="281"/>
                </a:lnTo>
                <a:lnTo>
                  <a:pt x="142" y="274"/>
                </a:lnTo>
                <a:lnTo>
                  <a:pt x="162" y="264"/>
                </a:lnTo>
                <a:lnTo>
                  <a:pt x="175" y="258"/>
                </a:lnTo>
                <a:lnTo>
                  <a:pt x="188" y="248"/>
                </a:lnTo>
                <a:lnTo>
                  <a:pt x="199" y="238"/>
                </a:lnTo>
                <a:lnTo>
                  <a:pt x="209" y="227"/>
                </a:lnTo>
                <a:lnTo>
                  <a:pt x="216" y="213"/>
                </a:lnTo>
                <a:lnTo>
                  <a:pt x="222" y="199"/>
                </a:lnTo>
                <a:lnTo>
                  <a:pt x="224" y="183"/>
                </a:lnTo>
                <a:lnTo>
                  <a:pt x="221" y="167"/>
                </a:lnTo>
                <a:lnTo>
                  <a:pt x="213" y="151"/>
                </a:lnTo>
                <a:lnTo>
                  <a:pt x="203" y="139"/>
                </a:lnTo>
                <a:lnTo>
                  <a:pt x="190" y="129"/>
                </a:lnTo>
                <a:lnTo>
                  <a:pt x="174" y="124"/>
                </a:lnTo>
                <a:lnTo>
                  <a:pt x="160" y="124"/>
                </a:lnTo>
                <a:lnTo>
                  <a:pt x="146" y="129"/>
                </a:lnTo>
                <a:lnTo>
                  <a:pt x="131" y="139"/>
                </a:lnTo>
                <a:lnTo>
                  <a:pt x="121" y="150"/>
                </a:lnTo>
                <a:lnTo>
                  <a:pt x="110" y="162"/>
                </a:lnTo>
                <a:lnTo>
                  <a:pt x="99" y="174"/>
                </a:lnTo>
                <a:lnTo>
                  <a:pt x="88" y="181"/>
                </a:lnTo>
                <a:lnTo>
                  <a:pt x="74" y="184"/>
                </a:lnTo>
                <a:lnTo>
                  <a:pt x="55" y="184"/>
                </a:lnTo>
                <a:lnTo>
                  <a:pt x="40" y="181"/>
                </a:lnTo>
                <a:lnTo>
                  <a:pt x="29" y="171"/>
                </a:lnTo>
                <a:lnTo>
                  <a:pt x="18" y="162"/>
                </a:lnTo>
                <a:lnTo>
                  <a:pt x="10" y="151"/>
                </a:lnTo>
                <a:lnTo>
                  <a:pt x="4" y="137"/>
                </a:lnTo>
                <a:lnTo>
                  <a:pt x="1" y="123"/>
                </a:lnTo>
                <a:lnTo>
                  <a:pt x="0" y="108"/>
                </a:lnTo>
                <a:lnTo>
                  <a:pt x="1" y="92"/>
                </a:lnTo>
                <a:lnTo>
                  <a:pt x="4" y="76"/>
                </a:lnTo>
                <a:lnTo>
                  <a:pt x="9" y="56"/>
                </a:lnTo>
                <a:lnTo>
                  <a:pt x="15" y="38"/>
                </a:lnTo>
                <a:lnTo>
                  <a:pt x="19" y="27"/>
                </a:lnTo>
                <a:lnTo>
                  <a:pt x="26" y="15"/>
                </a:lnTo>
                <a:close/>
              </a:path>
            </a:pathLst>
          </a:custGeom>
          <a:solidFill>
            <a:srgbClr val="FF990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04" name="Freeform 9"/>
          <p:cNvSpPr>
            <a:spLocks/>
          </p:cNvSpPr>
          <p:nvPr/>
        </p:nvSpPr>
        <p:spPr bwMode="auto">
          <a:xfrm>
            <a:off x="3690269" y="3291868"/>
            <a:ext cx="1651000" cy="1154112"/>
          </a:xfrm>
          <a:custGeom>
            <a:avLst/>
            <a:gdLst>
              <a:gd name="T0" fmla="*/ 37086172 w 1050"/>
              <a:gd name="T1" fmla="*/ 1531550454 h 709"/>
              <a:gd name="T2" fmla="*/ 217570349 w 1050"/>
              <a:gd name="T3" fmla="*/ 1497104537 h 709"/>
              <a:gd name="T4" fmla="*/ 449972962 w 1050"/>
              <a:gd name="T5" fmla="*/ 1433509569 h 709"/>
              <a:gd name="T6" fmla="*/ 655181159 w 1050"/>
              <a:gd name="T7" fmla="*/ 1364616106 h 709"/>
              <a:gd name="T8" fmla="*/ 778800120 w 1050"/>
              <a:gd name="T9" fmla="*/ 1354017487 h 709"/>
              <a:gd name="T10" fmla="*/ 912307976 w 1050"/>
              <a:gd name="T11" fmla="*/ 1383164909 h 709"/>
              <a:gd name="T12" fmla="*/ 976590025 w 1050"/>
              <a:gd name="T13" fmla="*/ 1446758249 h 709"/>
              <a:gd name="T14" fmla="*/ 969173107 w 1050"/>
              <a:gd name="T15" fmla="*/ 1528900393 h 709"/>
              <a:gd name="T16" fmla="*/ 902419277 w 1050"/>
              <a:gd name="T17" fmla="*/ 1650788577 h 709"/>
              <a:gd name="T18" fmla="*/ 895002360 w 1050"/>
              <a:gd name="T19" fmla="*/ 1738229623 h 709"/>
              <a:gd name="T20" fmla="*/ 961756190 w 1050"/>
              <a:gd name="T21" fmla="*/ 1830972013 h 709"/>
              <a:gd name="T22" fmla="*/ 1073013097 w 1050"/>
              <a:gd name="T23" fmla="*/ 1873366487 h 709"/>
              <a:gd name="T24" fmla="*/ 1179326441 w 1050"/>
              <a:gd name="T25" fmla="*/ 1865417930 h 709"/>
              <a:gd name="T26" fmla="*/ 1293055130 w 1050"/>
              <a:gd name="T27" fmla="*/ 1809773148 h 709"/>
              <a:gd name="T28" fmla="*/ 1377116149 w 1050"/>
              <a:gd name="T29" fmla="*/ 1730281066 h 709"/>
              <a:gd name="T30" fmla="*/ 1409257173 w 1050"/>
              <a:gd name="T31" fmla="*/ 1611042536 h 709"/>
              <a:gd name="T32" fmla="*/ 1456232032 w 1050"/>
              <a:gd name="T33" fmla="*/ 1539499011 h 709"/>
              <a:gd name="T34" fmla="*/ 1597158182 w 1050"/>
              <a:gd name="T35" fmla="*/ 1486504290 h 709"/>
              <a:gd name="T36" fmla="*/ 1770225749 w 1050"/>
              <a:gd name="T37" fmla="*/ 1441459754 h 709"/>
              <a:gd name="T38" fmla="*/ 2111413388 w 1050"/>
              <a:gd name="T39" fmla="*/ 1412312332 h 709"/>
              <a:gd name="T40" fmla="*/ 2147483647 w 1050"/>
              <a:gd name="T41" fmla="*/ 1401713713 h 709"/>
              <a:gd name="T42" fmla="*/ 2147483647 w 1050"/>
              <a:gd name="T43" fmla="*/ 1319571569 h 709"/>
              <a:gd name="T44" fmla="*/ 2147483647 w 1050"/>
              <a:gd name="T45" fmla="*/ 1232129303 h 709"/>
              <a:gd name="T46" fmla="*/ 2147483647 w 1050"/>
              <a:gd name="T47" fmla="*/ 1142038602 h 709"/>
              <a:gd name="T48" fmla="*/ 2147483647 w 1050"/>
              <a:gd name="T49" fmla="*/ 1043997717 h 709"/>
              <a:gd name="T50" fmla="*/ 2147483647 w 1050"/>
              <a:gd name="T51" fmla="*/ 930059717 h 709"/>
              <a:gd name="T52" fmla="*/ 2147483647 w 1050"/>
              <a:gd name="T53" fmla="*/ 882363492 h 709"/>
              <a:gd name="T54" fmla="*/ 2147483647 w 1050"/>
              <a:gd name="T55" fmla="*/ 903562357 h 709"/>
              <a:gd name="T56" fmla="*/ 2147483647 w 1050"/>
              <a:gd name="T57" fmla="*/ 1012201861 h 709"/>
              <a:gd name="T58" fmla="*/ 2147483647 w 1050"/>
              <a:gd name="T59" fmla="*/ 1094342377 h 709"/>
              <a:gd name="T60" fmla="*/ 2131192359 w 1050"/>
              <a:gd name="T61" fmla="*/ 1099642500 h 709"/>
              <a:gd name="T62" fmla="*/ 2052076476 w 1050"/>
              <a:gd name="T63" fmla="*/ 1057246397 h 709"/>
              <a:gd name="T64" fmla="*/ 2012518534 w 1050"/>
              <a:gd name="T65" fmla="*/ 980404377 h 709"/>
              <a:gd name="T66" fmla="*/ 2007573398 w 1050"/>
              <a:gd name="T67" fmla="*/ 869114811 h 709"/>
              <a:gd name="T68" fmla="*/ 2066910311 w 1050"/>
              <a:gd name="T69" fmla="*/ 776373846 h 709"/>
              <a:gd name="T70" fmla="*/ 2147483647 w 1050"/>
              <a:gd name="T71" fmla="*/ 712780506 h 709"/>
              <a:gd name="T72" fmla="*/ 2147483647 w 1050"/>
              <a:gd name="T73" fmla="*/ 638586920 h 709"/>
              <a:gd name="T74" fmla="*/ 2147483647 w 1050"/>
              <a:gd name="T75" fmla="*/ 511400240 h 709"/>
              <a:gd name="T76" fmla="*/ 2147483647 w 1050"/>
              <a:gd name="T77" fmla="*/ 386861892 h 709"/>
              <a:gd name="T78" fmla="*/ 2147483647 w 1050"/>
              <a:gd name="T79" fmla="*/ 249074966 h 709"/>
              <a:gd name="T80" fmla="*/ 2147483647 w 1050"/>
              <a:gd name="T81" fmla="*/ 124538297 h 709"/>
              <a:gd name="T82" fmla="*/ 2147483647 w 1050"/>
              <a:gd name="T83" fmla="*/ 34445930 h 709"/>
              <a:gd name="T84" fmla="*/ 1903733409 w 1050"/>
              <a:gd name="T85" fmla="*/ 21197244 h 709"/>
              <a:gd name="T86" fmla="*/ 1681219594 w 1050"/>
              <a:gd name="T87" fmla="*/ 0 h 709"/>
              <a:gd name="T88" fmla="*/ 1560072022 w 1050"/>
              <a:gd name="T89" fmla="*/ 21197244 h 709"/>
              <a:gd name="T90" fmla="*/ 1513097163 w 1050"/>
              <a:gd name="T91" fmla="*/ 84792230 h 709"/>
              <a:gd name="T92" fmla="*/ 1545238187 w 1050"/>
              <a:gd name="T93" fmla="*/ 169582833 h 709"/>
              <a:gd name="T94" fmla="*/ 1567488939 w 1050"/>
              <a:gd name="T95" fmla="*/ 264973708 h 709"/>
              <a:gd name="T96" fmla="*/ 1522987434 w 1050"/>
              <a:gd name="T97" fmla="*/ 352415974 h 709"/>
              <a:gd name="T98" fmla="*/ 1426564362 w 1050"/>
              <a:gd name="T99" fmla="*/ 416009314 h 709"/>
              <a:gd name="T100" fmla="*/ 1312834101 w 1050"/>
              <a:gd name="T101" fmla="*/ 439856715 h 709"/>
              <a:gd name="T102" fmla="*/ 1211467465 w 1050"/>
              <a:gd name="T103" fmla="*/ 439856715 h 709"/>
              <a:gd name="T104" fmla="*/ 1132350009 w 1050"/>
              <a:gd name="T105" fmla="*/ 418659376 h 709"/>
              <a:gd name="T106" fmla="*/ 1068067961 w 1050"/>
              <a:gd name="T107" fmla="*/ 360364531 h 709"/>
              <a:gd name="T108" fmla="*/ 1008731049 w 1050"/>
              <a:gd name="T109" fmla="*/ 283522511 h 709"/>
              <a:gd name="T110" fmla="*/ 944449001 w 1050"/>
              <a:gd name="T111" fmla="*/ 190781698 h 709"/>
              <a:gd name="T112" fmla="*/ 857916200 w 1050"/>
              <a:gd name="T113" fmla="*/ 119238174 h 709"/>
              <a:gd name="T114" fmla="*/ 744187314 w 1050"/>
              <a:gd name="T115" fmla="*/ 87440664 h 709"/>
              <a:gd name="T116" fmla="*/ 608206300 w 1050"/>
              <a:gd name="T117" fmla="*/ 82142169 h 709"/>
              <a:gd name="T118" fmla="*/ 472225286 w 1050"/>
              <a:gd name="T119" fmla="*/ 100690972 h 709"/>
              <a:gd name="T120" fmla="*/ 304103150 w 1050"/>
              <a:gd name="T121" fmla="*/ 135136916 h 70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1050"/>
              <a:gd name="T184" fmla="*/ 0 h 709"/>
              <a:gd name="T185" fmla="*/ 1050 w 1050"/>
              <a:gd name="T186" fmla="*/ 709 h 709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1050" h="709">
                <a:moveTo>
                  <a:pt x="123" y="51"/>
                </a:moveTo>
                <a:lnTo>
                  <a:pt x="0" y="579"/>
                </a:lnTo>
                <a:lnTo>
                  <a:pt x="15" y="578"/>
                </a:lnTo>
                <a:lnTo>
                  <a:pt x="33" y="576"/>
                </a:lnTo>
                <a:lnTo>
                  <a:pt x="65" y="570"/>
                </a:lnTo>
                <a:lnTo>
                  <a:pt x="88" y="565"/>
                </a:lnTo>
                <a:lnTo>
                  <a:pt x="118" y="559"/>
                </a:lnTo>
                <a:lnTo>
                  <a:pt x="151" y="551"/>
                </a:lnTo>
                <a:lnTo>
                  <a:pt x="182" y="541"/>
                </a:lnTo>
                <a:lnTo>
                  <a:pt x="210" y="531"/>
                </a:lnTo>
                <a:lnTo>
                  <a:pt x="243" y="520"/>
                </a:lnTo>
                <a:lnTo>
                  <a:pt x="265" y="515"/>
                </a:lnTo>
                <a:lnTo>
                  <a:pt x="283" y="512"/>
                </a:lnTo>
                <a:lnTo>
                  <a:pt x="300" y="511"/>
                </a:lnTo>
                <a:lnTo>
                  <a:pt x="315" y="511"/>
                </a:lnTo>
                <a:lnTo>
                  <a:pt x="338" y="514"/>
                </a:lnTo>
                <a:lnTo>
                  <a:pt x="353" y="517"/>
                </a:lnTo>
                <a:lnTo>
                  <a:pt x="369" y="522"/>
                </a:lnTo>
                <a:lnTo>
                  <a:pt x="381" y="528"/>
                </a:lnTo>
                <a:lnTo>
                  <a:pt x="389" y="535"/>
                </a:lnTo>
                <a:lnTo>
                  <a:pt x="395" y="546"/>
                </a:lnTo>
                <a:lnTo>
                  <a:pt x="397" y="555"/>
                </a:lnTo>
                <a:lnTo>
                  <a:pt x="396" y="566"/>
                </a:lnTo>
                <a:lnTo>
                  <a:pt x="392" y="577"/>
                </a:lnTo>
                <a:lnTo>
                  <a:pt x="382" y="592"/>
                </a:lnTo>
                <a:lnTo>
                  <a:pt x="371" y="608"/>
                </a:lnTo>
                <a:lnTo>
                  <a:pt x="365" y="623"/>
                </a:lnTo>
                <a:lnTo>
                  <a:pt x="362" y="635"/>
                </a:lnTo>
                <a:lnTo>
                  <a:pt x="361" y="647"/>
                </a:lnTo>
                <a:lnTo>
                  <a:pt x="362" y="656"/>
                </a:lnTo>
                <a:lnTo>
                  <a:pt x="367" y="668"/>
                </a:lnTo>
                <a:lnTo>
                  <a:pt x="377" y="681"/>
                </a:lnTo>
                <a:lnTo>
                  <a:pt x="389" y="691"/>
                </a:lnTo>
                <a:lnTo>
                  <a:pt x="401" y="698"/>
                </a:lnTo>
                <a:lnTo>
                  <a:pt x="417" y="703"/>
                </a:lnTo>
                <a:lnTo>
                  <a:pt x="434" y="707"/>
                </a:lnTo>
                <a:lnTo>
                  <a:pt x="447" y="709"/>
                </a:lnTo>
                <a:lnTo>
                  <a:pt x="462" y="707"/>
                </a:lnTo>
                <a:lnTo>
                  <a:pt x="477" y="704"/>
                </a:lnTo>
                <a:lnTo>
                  <a:pt x="491" y="699"/>
                </a:lnTo>
                <a:lnTo>
                  <a:pt x="507" y="692"/>
                </a:lnTo>
                <a:lnTo>
                  <a:pt x="523" y="683"/>
                </a:lnTo>
                <a:lnTo>
                  <a:pt x="537" y="674"/>
                </a:lnTo>
                <a:lnTo>
                  <a:pt x="548" y="664"/>
                </a:lnTo>
                <a:lnTo>
                  <a:pt x="557" y="653"/>
                </a:lnTo>
                <a:lnTo>
                  <a:pt x="564" y="640"/>
                </a:lnTo>
                <a:lnTo>
                  <a:pt x="568" y="625"/>
                </a:lnTo>
                <a:lnTo>
                  <a:pt x="570" y="608"/>
                </a:lnTo>
                <a:lnTo>
                  <a:pt x="576" y="595"/>
                </a:lnTo>
                <a:lnTo>
                  <a:pt x="580" y="588"/>
                </a:lnTo>
                <a:lnTo>
                  <a:pt x="589" y="581"/>
                </a:lnTo>
                <a:lnTo>
                  <a:pt x="604" y="574"/>
                </a:lnTo>
                <a:lnTo>
                  <a:pt x="625" y="567"/>
                </a:lnTo>
                <a:lnTo>
                  <a:pt x="646" y="561"/>
                </a:lnTo>
                <a:lnTo>
                  <a:pt x="666" y="555"/>
                </a:lnTo>
                <a:lnTo>
                  <a:pt x="686" y="550"/>
                </a:lnTo>
                <a:lnTo>
                  <a:pt x="716" y="544"/>
                </a:lnTo>
                <a:lnTo>
                  <a:pt x="757" y="537"/>
                </a:lnTo>
                <a:lnTo>
                  <a:pt x="803" y="533"/>
                </a:lnTo>
                <a:lnTo>
                  <a:pt x="854" y="533"/>
                </a:lnTo>
                <a:lnTo>
                  <a:pt x="903" y="533"/>
                </a:lnTo>
                <a:lnTo>
                  <a:pt x="948" y="538"/>
                </a:lnTo>
                <a:lnTo>
                  <a:pt x="954" y="529"/>
                </a:lnTo>
                <a:lnTo>
                  <a:pt x="960" y="519"/>
                </a:lnTo>
                <a:lnTo>
                  <a:pt x="969" y="510"/>
                </a:lnTo>
                <a:lnTo>
                  <a:pt x="980" y="498"/>
                </a:lnTo>
                <a:lnTo>
                  <a:pt x="988" y="490"/>
                </a:lnTo>
                <a:lnTo>
                  <a:pt x="1000" y="477"/>
                </a:lnTo>
                <a:lnTo>
                  <a:pt x="1011" y="465"/>
                </a:lnTo>
                <a:lnTo>
                  <a:pt x="1020" y="456"/>
                </a:lnTo>
                <a:lnTo>
                  <a:pt x="1029" y="445"/>
                </a:lnTo>
                <a:lnTo>
                  <a:pt x="1037" y="431"/>
                </a:lnTo>
                <a:lnTo>
                  <a:pt x="1040" y="421"/>
                </a:lnTo>
                <a:lnTo>
                  <a:pt x="1045" y="406"/>
                </a:lnTo>
                <a:lnTo>
                  <a:pt x="1049" y="394"/>
                </a:lnTo>
                <a:lnTo>
                  <a:pt x="1050" y="377"/>
                </a:lnTo>
                <a:lnTo>
                  <a:pt x="1046" y="364"/>
                </a:lnTo>
                <a:lnTo>
                  <a:pt x="1039" y="351"/>
                </a:lnTo>
                <a:lnTo>
                  <a:pt x="1032" y="342"/>
                </a:lnTo>
                <a:lnTo>
                  <a:pt x="1022" y="337"/>
                </a:lnTo>
                <a:lnTo>
                  <a:pt x="1012" y="333"/>
                </a:lnTo>
                <a:lnTo>
                  <a:pt x="1000" y="333"/>
                </a:lnTo>
                <a:lnTo>
                  <a:pt x="989" y="333"/>
                </a:lnTo>
                <a:lnTo>
                  <a:pt x="976" y="341"/>
                </a:lnTo>
                <a:lnTo>
                  <a:pt x="966" y="353"/>
                </a:lnTo>
                <a:lnTo>
                  <a:pt x="955" y="366"/>
                </a:lnTo>
                <a:lnTo>
                  <a:pt x="944" y="382"/>
                </a:lnTo>
                <a:lnTo>
                  <a:pt x="932" y="396"/>
                </a:lnTo>
                <a:lnTo>
                  <a:pt x="919" y="406"/>
                </a:lnTo>
                <a:lnTo>
                  <a:pt x="904" y="413"/>
                </a:lnTo>
                <a:lnTo>
                  <a:pt x="887" y="418"/>
                </a:lnTo>
                <a:lnTo>
                  <a:pt x="875" y="418"/>
                </a:lnTo>
                <a:lnTo>
                  <a:pt x="862" y="415"/>
                </a:lnTo>
                <a:lnTo>
                  <a:pt x="852" y="412"/>
                </a:lnTo>
                <a:lnTo>
                  <a:pt x="841" y="408"/>
                </a:lnTo>
                <a:lnTo>
                  <a:pt x="830" y="399"/>
                </a:lnTo>
                <a:lnTo>
                  <a:pt x="823" y="391"/>
                </a:lnTo>
                <a:lnTo>
                  <a:pt x="817" y="380"/>
                </a:lnTo>
                <a:lnTo>
                  <a:pt x="814" y="370"/>
                </a:lnTo>
                <a:lnTo>
                  <a:pt x="810" y="354"/>
                </a:lnTo>
                <a:lnTo>
                  <a:pt x="809" y="339"/>
                </a:lnTo>
                <a:lnTo>
                  <a:pt x="812" y="328"/>
                </a:lnTo>
                <a:lnTo>
                  <a:pt x="819" y="316"/>
                </a:lnTo>
                <a:lnTo>
                  <a:pt x="825" y="306"/>
                </a:lnTo>
                <a:lnTo>
                  <a:pt x="836" y="293"/>
                </a:lnTo>
                <a:lnTo>
                  <a:pt x="852" y="285"/>
                </a:lnTo>
                <a:lnTo>
                  <a:pt x="863" y="279"/>
                </a:lnTo>
                <a:lnTo>
                  <a:pt x="882" y="269"/>
                </a:lnTo>
                <a:lnTo>
                  <a:pt x="901" y="258"/>
                </a:lnTo>
                <a:lnTo>
                  <a:pt x="912" y="249"/>
                </a:lnTo>
                <a:lnTo>
                  <a:pt x="922" y="241"/>
                </a:lnTo>
                <a:lnTo>
                  <a:pt x="934" y="226"/>
                </a:lnTo>
                <a:lnTo>
                  <a:pt x="938" y="209"/>
                </a:lnTo>
                <a:lnTo>
                  <a:pt x="940" y="193"/>
                </a:lnTo>
                <a:lnTo>
                  <a:pt x="941" y="179"/>
                </a:lnTo>
                <a:lnTo>
                  <a:pt x="937" y="160"/>
                </a:lnTo>
                <a:lnTo>
                  <a:pt x="932" y="146"/>
                </a:lnTo>
                <a:lnTo>
                  <a:pt x="925" y="129"/>
                </a:lnTo>
                <a:lnTo>
                  <a:pt x="917" y="114"/>
                </a:lnTo>
                <a:lnTo>
                  <a:pt x="909" y="94"/>
                </a:lnTo>
                <a:lnTo>
                  <a:pt x="902" y="78"/>
                </a:lnTo>
                <a:lnTo>
                  <a:pt x="900" y="63"/>
                </a:lnTo>
                <a:lnTo>
                  <a:pt x="899" y="47"/>
                </a:lnTo>
                <a:lnTo>
                  <a:pt x="901" y="32"/>
                </a:lnTo>
                <a:lnTo>
                  <a:pt x="901" y="15"/>
                </a:lnTo>
                <a:lnTo>
                  <a:pt x="872" y="13"/>
                </a:lnTo>
                <a:lnTo>
                  <a:pt x="833" y="13"/>
                </a:lnTo>
                <a:lnTo>
                  <a:pt x="797" y="10"/>
                </a:lnTo>
                <a:lnTo>
                  <a:pt x="770" y="8"/>
                </a:lnTo>
                <a:lnTo>
                  <a:pt x="741" y="5"/>
                </a:lnTo>
                <a:lnTo>
                  <a:pt x="707" y="2"/>
                </a:lnTo>
                <a:lnTo>
                  <a:pt x="680" y="0"/>
                </a:lnTo>
                <a:lnTo>
                  <a:pt x="661" y="1"/>
                </a:lnTo>
                <a:lnTo>
                  <a:pt x="642" y="4"/>
                </a:lnTo>
                <a:lnTo>
                  <a:pt x="631" y="8"/>
                </a:lnTo>
                <a:lnTo>
                  <a:pt x="622" y="14"/>
                </a:lnTo>
                <a:lnTo>
                  <a:pt x="615" y="23"/>
                </a:lnTo>
                <a:lnTo>
                  <a:pt x="612" y="32"/>
                </a:lnTo>
                <a:lnTo>
                  <a:pt x="614" y="41"/>
                </a:lnTo>
                <a:lnTo>
                  <a:pt x="618" y="51"/>
                </a:lnTo>
                <a:lnTo>
                  <a:pt x="625" y="64"/>
                </a:lnTo>
                <a:lnTo>
                  <a:pt x="631" y="75"/>
                </a:lnTo>
                <a:lnTo>
                  <a:pt x="634" y="87"/>
                </a:lnTo>
                <a:lnTo>
                  <a:pt x="634" y="100"/>
                </a:lnTo>
                <a:lnTo>
                  <a:pt x="631" y="112"/>
                </a:lnTo>
                <a:lnTo>
                  <a:pt x="624" y="123"/>
                </a:lnTo>
                <a:lnTo>
                  <a:pt x="616" y="133"/>
                </a:lnTo>
                <a:lnTo>
                  <a:pt x="604" y="143"/>
                </a:lnTo>
                <a:lnTo>
                  <a:pt x="591" y="151"/>
                </a:lnTo>
                <a:lnTo>
                  <a:pt x="577" y="157"/>
                </a:lnTo>
                <a:lnTo>
                  <a:pt x="561" y="161"/>
                </a:lnTo>
                <a:lnTo>
                  <a:pt x="547" y="164"/>
                </a:lnTo>
                <a:lnTo>
                  <a:pt x="531" y="166"/>
                </a:lnTo>
                <a:lnTo>
                  <a:pt x="517" y="168"/>
                </a:lnTo>
                <a:lnTo>
                  <a:pt x="504" y="168"/>
                </a:lnTo>
                <a:lnTo>
                  <a:pt x="490" y="166"/>
                </a:lnTo>
                <a:lnTo>
                  <a:pt x="478" y="164"/>
                </a:lnTo>
                <a:lnTo>
                  <a:pt x="467" y="161"/>
                </a:lnTo>
                <a:lnTo>
                  <a:pt x="458" y="158"/>
                </a:lnTo>
                <a:lnTo>
                  <a:pt x="447" y="152"/>
                </a:lnTo>
                <a:lnTo>
                  <a:pt x="439" y="146"/>
                </a:lnTo>
                <a:lnTo>
                  <a:pt x="432" y="136"/>
                </a:lnTo>
                <a:lnTo>
                  <a:pt x="423" y="126"/>
                </a:lnTo>
                <a:lnTo>
                  <a:pt x="416" y="116"/>
                </a:lnTo>
                <a:lnTo>
                  <a:pt x="408" y="107"/>
                </a:lnTo>
                <a:lnTo>
                  <a:pt x="400" y="94"/>
                </a:lnTo>
                <a:lnTo>
                  <a:pt x="392" y="83"/>
                </a:lnTo>
                <a:lnTo>
                  <a:pt x="382" y="72"/>
                </a:lnTo>
                <a:lnTo>
                  <a:pt x="370" y="61"/>
                </a:lnTo>
                <a:lnTo>
                  <a:pt x="359" y="52"/>
                </a:lnTo>
                <a:lnTo>
                  <a:pt x="347" y="45"/>
                </a:lnTo>
                <a:lnTo>
                  <a:pt x="333" y="40"/>
                </a:lnTo>
                <a:lnTo>
                  <a:pt x="319" y="36"/>
                </a:lnTo>
                <a:lnTo>
                  <a:pt x="301" y="33"/>
                </a:lnTo>
                <a:lnTo>
                  <a:pt x="280" y="32"/>
                </a:lnTo>
                <a:lnTo>
                  <a:pt x="263" y="31"/>
                </a:lnTo>
                <a:lnTo>
                  <a:pt x="246" y="31"/>
                </a:lnTo>
                <a:lnTo>
                  <a:pt x="227" y="32"/>
                </a:lnTo>
                <a:lnTo>
                  <a:pt x="209" y="35"/>
                </a:lnTo>
                <a:lnTo>
                  <a:pt x="191" y="38"/>
                </a:lnTo>
                <a:lnTo>
                  <a:pt x="170" y="42"/>
                </a:lnTo>
                <a:lnTo>
                  <a:pt x="150" y="46"/>
                </a:lnTo>
                <a:lnTo>
                  <a:pt x="123" y="51"/>
                </a:lnTo>
                <a:close/>
              </a:path>
            </a:pathLst>
          </a:custGeom>
          <a:solidFill>
            <a:srgbClr val="FF7C80"/>
          </a:solidFill>
          <a:ln w="635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726" name="Rectangle 14"/>
          <p:cNvSpPr>
            <a:spLocks noChangeArrowheads="1"/>
          </p:cNvSpPr>
          <p:nvPr/>
        </p:nvSpPr>
        <p:spPr bwMode="auto">
          <a:xfrm>
            <a:off x="4256882" y="1516666"/>
            <a:ext cx="4059236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i="1" dirty="0"/>
              <a:t>Application-specific functionality </a:t>
            </a:r>
          </a:p>
        </p:txBody>
      </p:sp>
      <p:sp>
        <p:nvSpPr>
          <p:cNvPr id="29732" name="Line 32"/>
          <p:cNvSpPr>
            <a:spLocks noChangeShapeType="1"/>
          </p:cNvSpPr>
          <p:nvPr/>
        </p:nvSpPr>
        <p:spPr bwMode="auto">
          <a:xfrm flipV="1">
            <a:off x="5122069" y="2889830"/>
            <a:ext cx="579437" cy="1993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33" name="Line 33"/>
          <p:cNvSpPr>
            <a:spLocks noChangeShapeType="1"/>
          </p:cNvSpPr>
          <p:nvPr/>
        </p:nvSpPr>
        <p:spPr bwMode="auto">
          <a:xfrm flipH="1" flipV="1">
            <a:off x="7348005" y="2819979"/>
            <a:ext cx="218281" cy="20304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9718" name="Rectangle 35"/>
          <p:cNvSpPr>
            <a:spLocks noChangeArrowheads="1"/>
          </p:cNvSpPr>
          <p:nvPr/>
        </p:nvSpPr>
        <p:spPr bwMode="auto">
          <a:xfrm>
            <a:off x="4046456" y="5135756"/>
            <a:ext cx="12652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>
                <a:solidFill>
                  <a:schemeClr val="bg1"/>
                </a:solidFill>
              </a:rPr>
              <a:t>Networking </a:t>
            </a:r>
          </a:p>
        </p:txBody>
      </p:sp>
      <p:sp>
        <p:nvSpPr>
          <p:cNvPr id="29723" name="Rectangle 40"/>
          <p:cNvSpPr>
            <a:spLocks noChangeArrowheads="1"/>
          </p:cNvSpPr>
          <p:nvPr/>
        </p:nvSpPr>
        <p:spPr bwMode="auto">
          <a:xfrm>
            <a:off x="3693444" y="3523643"/>
            <a:ext cx="145256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Electronic Trading</a:t>
            </a:r>
            <a:endParaRPr lang="en-US" sz="1600" dirty="0"/>
          </a:p>
        </p:txBody>
      </p:sp>
      <p:sp>
        <p:nvSpPr>
          <p:cNvPr id="29724" name="Rectangle 41"/>
          <p:cNvSpPr>
            <a:spLocks noChangeArrowheads="1"/>
          </p:cNvSpPr>
          <p:nvPr/>
        </p:nvSpPr>
        <p:spPr bwMode="auto">
          <a:xfrm>
            <a:off x="5788419" y="3924681"/>
            <a:ext cx="1303947" cy="3385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Social Media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725" name="Rectangle 42"/>
          <p:cNvSpPr>
            <a:spLocks noChangeArrowheads="1"/>
          </p:cNvSpPr>
          <p:nvPr/>
        </p:nvSpPr>
        <p:spPr bwMode="auto">
          <a:xfrm>
            <a:off x="7567694" y="3489106"/>
            <a:ext cx="1452562" cy="581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Mobile</a:t>
            </a:r>
            <a:endParaRPr lang="en-US" sz="1600" dirty="0"/>
          </a:p>
          <a:p>
            <a: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 smtClean="0"/>
              <a:t>Apps</a:t>
            </a:r>
            <a:endParaRPr lang="en-US" sz="1600" dirty="0"/>
          </a:p>
        </p:txBody>
      </p:sp>
      <p:sp>
        <p:nvSpPr>
          <p:cNvPr id="29720" name="Rectangle 37"/>
          <p:cNvSpPr>
            <a:spLocks noChangeArrowheads="1"/>
          </p:cNvSpPr>
          <p:nvPr/>
        </p:nvSpPr>
        <p:spPr bwMode="auto">
          <a:xfrm>
            <a:off x="7561931" y="5002793"/>
            <a:ext cx="592137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 dirty="0"/>
              <a:t>GUI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96" y="5401438"/>
            <a:ext cx="499831" cy="39011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020" y="4635893"/>
            <a:ext cx="499831" cy="3901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90" y="4690322"/>
            <a:ext cx="499831" cy="390112"/>
          </a:xfrm>
          <a:prstGeom prst="rect">
            <a:avLst/>
          </a:prstGeom>
        </p:spPr>
      </p:pic>
      <p:sp>
        <p:nvSpPr>
          <p:cNvPr id="38" name="Line Callout 1 37"/>
          <p:cNvSpPr/>
          <p:nvPr/>
        </p:nvSpPr>
        <p:spPr bwMode="auto">
          <a:xfrm>
            <a:off x="3779144" y="5930049"/>
            <a:ext cx="1118824" cy="369332"/>
          </a:xfrm>
          <a:prstGeom prst="borderCallout1">
            <a:avLst>
              <a:gd name="adj1" fmla="val -216034"/>
              <a:gd name="adj2" fmla="val -89131"/>
              <a:gd name="adj3" fmla="val -202509"/>
              <a:gd name="adj4" fmla="val 280562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Hook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Line Callout 1 38"/>
          <p:cNvSpPr/>
          <p:nvPr/>
        </p:nvSpPr>
        <p:spPr bwMode="auto">
          <a:xfrm>
            <a:off x="3779139" y="5930044"/>
            <a:ext cx="1118824" cy="369332"/>
          </a:xfrm>
          <a:prstGeom prst="borderCallout1">
            <a:avLst>
              <a:gd name="adj1" fmla="val -334199"/>
              <a:gd name="adj2" fmla="val -105848"/>
              <a:gd name="adj3" fmla="val -552541"/>
              <a:gd name="adj4" fmla="val -14085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Hook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Line Callout 1 39"/>
          <p:cNvSpPr/>
          <p:nvPr/>
        </p:nvSpPr>
        <p:spPr bwMode="auto">
          <a:xfrm>
            <a:off x="3779134" y="5930039"/>
            <a:ext cx="1118824" cy="369332"/>
          </a:xfrm>
          <a:prstGeom prst="borderCallout1">
            <a:avLst>
              <a:gd name="adj1" fmla="val -325759"/>
              <a:gd name="adj2" fmla="val -93775"/>
              <a:gd name="adj3" fmla="val -575521"/>
              <a:gd name="adj4" fmla="val 184537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Hook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Line Callout 1 40"/>
          <p:cNvSpPr/>
          <p:nvPr/>
        </p:nvSpPr>
        <p:spPr bwMode="auto">
          <a:xfrm>
            <a:off x="3779129" y="5930034"/>
            <a:ext cx="1118824" cy="369332"/>
          </a:xfrm>
          <a:prstGeom prst="borderCallout1">
            <a:avLst>
              <a:gd name="adj1" fmla="val -294810"/>
              <a:gd name="adj2" fmla="val -89132"/>
              <a:gd name="adj3" fmla="val -468974"/>
              <a:gd name="adj4" fmla="val 349652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Hook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Line Callout 1 41"/>
          <p:cNvSpPr/>
          <p:nvPr/>
        </p:nvSpPr>
        <p:spPr bwMode="auto">
          <a:xfrm>
            <a:off x="3779124" y="5930029"/>
            <a:ext cx="1118824" cy="369332"/>
          </a:xfrm>
          <a:prstGeom prst="borderCallout1">
            <a:avLst>
              <a:gd name="adj1" fmla="val -255423"/>
              <a:gd name="adj2" fmla="val -89130"/>
              <a:gd name="adj3" fmla="val -272019"/>
              <a:gd name="adj4" fmla="val 29657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3" name="Line Callout 1 42"/>
          <p:cNvSpPr/>
          <p:nvPr/>
        </p:nvSpPr>
        <p:spPr bwMode="auto">
          <a:xfrm>
            <a:off x="3838493" y="5832185"/>
            <a:ext cx="1036267" cy="369332"/>
          </a:xfrm>
          <a:prstGeom prst="borderCallout1">
            <a:avLst>
              <a:gd name="adj1" fmla="val -146905"/>
              <a:gd name="adj2" fmla="val -101106"/>
              <a:gd name="adj3" fmla="val 4825"/>
              <a:gd name="adj4" fmla="val 152617"/>
            </a:avLst>
          </a:prstGeom>
          <a:solidFill>
            <a:srgbClr val="EFFD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Hook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9728" name="Rectangle 16"/>
          <p:cNvSpPr>
            <a:spLocks noChangeArrowheads="1"/>
          </p:cNvSpPr>
          <p:nvPr/>
        </p:nvSpPr>
        <p:spPr bwMode="auto">
          <a:xfrm>
            <a:off x="10885" y="1101520"/>
            <a:ext cx="3890395" cy="378565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They exhibit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“inversion of control” 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via callbacks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They provide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integrated domain-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specific structures </a:t>
            </a:r>
            <a:br>
              <a:rPr lang="en-US" sz="20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&amp; functionality</a:t>
            </a:r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r>
              <a:rPr lang="en-US" sz="2000" dirty="0" smtClean="0"/>
              <a:t>They are </a:t>
            </a:r>
            <a:r>
              <a:rPr lang="en-US" sz="2000" dirty="0"/>
              <a:t>“</a:t>
            </a:r>
            <a:r>
              <a:rPr lang="en-US" sz="2000" dirty="0" smtClean="0"/>
              <a:t>semi-</a:t>
            </a:r>
            <a:br>
              <a:rPr lang="en-US" sz="2000" dirty="0" smtClean="0"/>
            </a:br>
            <a:r>
              <a:rPr lang="en-US" sz="2000" dirty="0" smtClean="0"/>
              <a:t>complete</a:t>
            </a:r>
            <a:r>
              <a:rPr lang="en-US" sz="2000" dirty="0"/>
              <a:t>” </a:t>
            </a:r>
            <a:r>
              <a:rPr lang="en-US" sz="2000" dirty="0" smtClean="0"/>
              <a:t>applications</a:t>
            </a:r>
          </a:p>
          <a:p>
            <a:pPr marL="0" lvl="1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defRPr/>
            </a:pPr>
            <a:endParaRPr lang="en-US" sz="2000" dirty="0"/>
          </a:p>
          <a:p>
            <a:pPr marL="228600" lvl="1" indent="-228600" eaLnBrk="0" hangingPunct="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pitchFamily="34" charset="0"/>
              <a:buChar char="•"/>
              <a:defRPr/>
            </a:pPr>
            <a:endParaRPr lang="en-US" sz="2000" dirty="0"/>
          </a:p>
        </p:txBody>
      </p:sp>
      <p:sp>
        <p:nvSpPr>
          <p:cNvPr id="29719" name="Rectangle 36"/>
          <p:cNvSpPr>
            <a:spLocks noChangeArrowheads="1"/>
          </p:cNvSpPr>
          <p:nvPr/>
        </p:nvSpPr>
        <p:spPr bwMode="auto">
          <a:xfrm>
            <a:off x="5701506" y="5706477"/>
            <a:ext cx="10191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160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29712" name="AutoShape 45"/>
          <p:cNvSpPr>
            <a:spLocks noChangeAspect="1" noChangeArrowheads="1"/>
          </p:cNvSpPr>
          <p:nvPr/>
        </p:nvSpPr>
        <p:spPr bwMode="auto">
          <a:xfrm flipH="1" flipV="1">
            <a:off x="3571794" y="3631985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3" name="AutoShape 46"/>
          <p:cNvSpPr>
            <a:spLocks noChangeAspect="1" noChangeArrowheads="1"/>
          </p:cNvSpPr>
          <p:nvPr/>
        </p:nvSpPr>
        <p:spPr bwMode="auto">
          <a:xfrm flipH="1" flipV="1">
            <a:off x="5761289" y="3476421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5" name="AutoShape 48"/>
          <p:cNvSpPr>
            <a:spLocks noChangeAspect="1" noChangeArrowheads="1"/>
          </p:cNvSpPr>
          <p:nvPr/>
        </p:nvSpPr>
        <p:spPr bwMode="auto">
          <a:xfrm flipH="1" flipV="1">
            <a:off x="4012732" y="4653252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4" name="AutoShape 47"/>
          <p:cNvSpPr>
            <a:spLocks noChangeAspect="1" noChangeArrowheads="1"/>
          </p:cNvSpPr>
          <p:nvPr/>
        </p:nvSpPr>
        <p:spPr bwMode="auto">
          <a:xfrm flipH="1" flipV="1">
            <a:off x="7584771" y="3875748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9717" name="AutoShape 50"/>
          <p:cNvSpPr>
            <a:spLocks noChangeAspect="1" noChangeArrowheads="1"/>
          </p:cNvSpPr>
          <p:nvPr/>
        </p:nvSpPr>
        <p:spPr bwMode="auto">
          <a:xfrm flipH="1" flipV="1">
            <a:off x="6860381" y="4923767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45" name="Rectangle 14"/>
          <p:cNvSpPr>
            <a:spLocks noGrp="1" noChangeArrowheads="1"/>
          </p:cNvSpPr>
          <p:nvPr>
            <p:ph type="title"/>
          </p:nvPr>
        </p:nvSpPr>
        <p:spPr>
          <a:xfrm>
            <a:off x="-9525" y="260667"/>
            <a:ext cx="9221788" cy="914400"/>
          </a:xfrm>
        </p:spPr>
        <p:txBody>
          <a:bodyPr/>
          <a:lstStyle/>
          <a:p>
            <a:r>
              <a:rPr lang="en-US" sz="3200" dirty="0" smtClean="0"/>
              <a:t>Another Part of the Solution: Frameworks</a:t>
            </a:r>
          </a:p>
        </p:txBody>
      </p:sp>
      <p:sp>
        <p:nvSpPr>
          <p:cNvPr id="46" name="Rectangle 45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35548" y="6438839"/>
            <a:ext cx="8503662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hlinkClick r:id="rId4"/>
              </a:rPr>
              <a:t>www.dre.vanderbilt.edu</a:t>
            </a:r>
            <a:r>
              <a:rPr lang="en-US" sz="2000" dirty="0">
                <a:hlinkClick r:id="rId4"/>
              </a:rPr>
              <a:t>/~</a:t>
            </a:r>
            <a:r>
              <a:rPr lang="en-US" sz="2000" dirty="0" smtClean="0">
                <a:hlinkClick r:id="rId4"/>
              </a:rPr>
              <a:t>schmidt/CACM-frameworks.html</a:t>
            </a:r>
            <a:r>
              <a:rPr lang="en-US" sz="2000" dirty="0" smtClean="0"/>
              <a:t> has more info</a:t>
            </a:r>
            <a:endParaRPr lang="en-US" sz="2000" dirty="0"/>
          </a:p>
        </p:txBody>
      </p:sp>
      <p:sp>
        <p:nvSpPr>
          <p:cNvPr id="44" name="Line Callout 1 43"/>
          <p:cNvSpPr/>
          <p:nvPr/>
        </p:nvSpPr>
        <p:spPr bwMode="auto">
          <a:xfrm>
            <a:off x="1619230" y="4677741"/>
            <a:ext cx="1130012" cy="665850"/>
          </a:xfrm>
          <a:prstGeom prst="borderCallout1">
            <a:avLst>
              <a:gd name="adj1" fmla="val 599"/>
              <a:gd name="adj2" fmla="val 79899"/>
              <a:gd name="adj3" fmla="val 1055"/>
              <a:gd name="adj4" fmla="val 79492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1" dirty="0" smtClean="0">
                <a:latin typeface="Arial" pitchFamily="34" charset="0"/>
                <a:cs typeface="Arial" pitchFamily="34" charset="0"/>
              </a:rPr>
              <a:t>Hook methods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3638344" y="5781159"/>
            <a:ext cx="1291413" cy="567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716" name="AutoShape 49"/>
          <p:cNvSpPr>
            <a:spLocks noChangeAspect="1" noChangeArrowheads="1"/>
          </p:cNvSpPr>
          <p:nvPr/>
        </p:nvSpPr>
        <p:spPr bwMode="auto">
          <a:xfrm flipH="1" flipV="1">
            <a:off x="5367397" y="5596494"/>
            <a:ext cx="292100" cy="4064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17694720 60000 65536"/>
              <a:gd name="T11" fmla="*/ 5898240 60000 65536"/>
              <a:gd name="T12" fmla="*/ 5898240 60000 65536"/>
              <a:gd name="T13" fmla="*/ 5898240 60000 65536"/>
              <a:gd name="T14" fmla="*/ 0 60000 65536"/>
              <a:gd name="T15" fmla="*/ 0 w 21600"/>
              <a:gd name="T16" fmla="*/ 8269 h 21600"/>
              <a:gd name="T17" fmla="*/ 6104 w 21600"/>
              <a:gd name="T18" fmla="*/ 21600 h 21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0" h="21600">
                <a:moveTo>
                  <a:pt x="15662" y="14285"/>
                </a:moveTo>
                <a:lnTo>
                  <a:pt x="21600" y="8310"/>
                </a:lnTo>
                <a:lnTo>
                  <a:pt x="18630" y="8310"/>
                </a:lnTo>
                <a:cubicBezTo>
                  <a:pt x="18630" y="3721"/>
                  <a:pt x="14430" y="0"/>
                  <a:pt x="9250" y="0"/>
                </a:cubicBezTo>
                <a:cubicBezTo>
                  <a:pt x="4141" y="0"/>
                  <a:pt x="0" y="3799"/>
                  <a:pt x="0" y="8485"/>
                </a:cubicBezTo>
                <a:lnTo>
                  <a:pt x="0" y="21600"/>
                </a:lnTo>
                <a:lnTo>
                  <a:pt x="6110" y="21600"/>
                </a:lnTo>
                <a:lnTo>
                  <a:pt x="6110" y="8310"/>
                </a:lnTo>
                <a:cubicBezTo>
                  <a:pt x="6110" y="6947"/>
                  <a:pt x="7362" y="5842"/>
                  <a:pt x="8907" y="5842"/>
                </a:cubicBezTo>
                <a:lnTo>
                  <a:pt x="9725" y="5842"/>
                </a:lnTo>
                <a:cubicBezTo>
                  <a:pt x="11269" y="5842"/>
                  <a:pt x="12520" y="6947"/>
                  <a:pt x="12520" y="8310"/>
                </a:cubicBezTo>
                <a:lnTo>
                  <a:pt x="9725" y="8310"/>
                </a:lnTo>
                <a:close/>
              </a:path>
            </a:pathLst>
          </a:cu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 bwMode="auto">
          <a:xfrm>
            <a:off x="12807" y="6347484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" y="492046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Benefit: Enable Systematic Software Reuse</a:t>
            </a:r>
          </a:p>
        </p:txBody>
      </p:sp>
      <p:sp>
        <p:nvSpPr>
          <p:cNvPr id="7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84" y="1006025"/>
            <a:ext cx="4986151" cy="4227732"/>
          </a:xfrm>
        </p:spPr>
        <p:txBody>
          <a:bodyPr>
            <a:noAutofit/>
          </a:bodyPr>
          <a:lstStyle/>
          <a:p>
            <a:pPr marL="228600" lvl="1" indent="-228600">
              <a:spcBef>
                <a:spcPts val="1200"/>
              </a:spcBef>
              <a:buSzPct val="100000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 &amp; frameworks codify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proven experience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enable</a:t>
            </a:r>
          </a:p>
          <a:p>
            <a:pPr lvl="1" indent="-223838" eaLnBrk="1" hangingPunct="1">
              <a:spcBef>
                <a:spcPts val="600"/>
              </a:spcBef>
              <a:defRPr/>
            </a:pPr>
            <a:r>
              <a:rPr lang="en-US" b="1" dirty="0" smtClean="0"/>
              <a:t>Design </a:t>
            </a:r>
            <a:r>
              <a:rPr lang="en-US" b="1" dirty="0"/>
              <a:t>reuse </a:t>
            </a:r>
            <a:r>
              <a:rPr lang="en-US" dirty="0"/>
              <a:t>– </a:t>
            </a:r>
            <a:r>
              <a:rPr lang="en-US" dirty="0" smtClean="0"/>
              <a:t>Match problems to relevant structures/dynamics &amp; patterns in a domain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52651"/>
              </p:ext>
            </p:extLst>
          </p:nvPr>
        </p:nvGraphicFramePr>
        <p:xfrm>
          <a:off x="5112326" y="997367"/>
          <a:ext cx="3896591" cy="4754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691247"/>
                <a:gridCol w="1205344"/>
              </a:tblGrid>
              <a:tr h="29831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Problem</a:t>
                      </a:r>
                      <a:endParaRPr lang="en-US" sz="16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Pattern</a:t>
                      </a:r>
                      <a:endParaRPr lang="en-US" sz="16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425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Encapsulating low-level system</a:t>
                      </a:r>
                      <a:r>
                        <a:rPr lang="en-US" sz="1600" baseline="0" dirty="0" smtClean="0"/>
                        <a:t> functions to enhance portability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Wrapper Façade</a:t>
                      </a:r>
                      <a:endParaRPr lang="en-US" sz="1600" dirty="0"/>
                    </a:p>
                  </a:txBody>
                  <a:tcPr/>
                </a:tc>
              </a:tr>
              <a:tr h="29831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Demuxing</a:t>
                      </a:r>
                      <a:r>
                        <a:rPr lang="en-US" sz="1600" baseline="0" dirty="0" smtClean="0"/>
                        <a:t> broker core events efficiently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Reactor</a:t>
                      </a:r>
                      <a:endParaRPr lang="en-US" sz="1600" dirty="0"/>
                    </a:p>
                  </a:txBody>
                  <a:tcPr/>
                </a:tc>
              </a:tr>
              <a:tr h="4544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Managing broker connections efficiently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Acceptor-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Connector</a:t>
                      </a:r>
                      <a:endParaRPr lang="en-US" sz="16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Enhancing broker scalability</a:t>
                      </a:r>
                      <a:r>
                        <a:rPr lang="en-US" sz="1600" baseline="0" dirty="0" smtClean="0"/>
                        <a:t> by processing requests concurrently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Half-Sync/ Half-</a:t>
                      </a:r>
                      <a:r>
                        <a:rPr lang="en-US" sz="1600" dirty="0" err="1" smtClean="0"/>
                        <a:t>Async</a:t>
                      </a:r>
                      <a:endParaRPr lang="en-US" sz="16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Efficiently synchronize the Half-Sync/</a:t>
                      </a:r>
                      <a:r>
                        <a:rPr lang="en-US" sz="1600" dirty="0" err="1" smtClean="0"/>
                        <a:t>Async</a:t>
                      </a:r>
                      <a:r>
                        <a:rPr lang="en-US" sz="1600" dirty="0" smtClean="0"/>
                        <a:t> request queue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Monitor 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Object</a:t>
                      </a:r>
                      <a:endParaRPr lang="en-US" sz="1600" dirty="0"/>
                    </a:p>
                  </a:txBody>
                  <a:tcPr/>
                </a:tc>
              </a:tr>
              <a:tr h="124547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  <a:tr h="31458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Defining the broker’s base-line architecture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Broker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43670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807" y="633659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484" y="1006025"/>
            <a:ext cx="4944589" cy="4227732"/>
          </a:xfrm>
        </p:spPr>
        <p:txBody>
          <a:bodyPr>
            <a:noAutofit/>
          </a:bodyPr>
          <a:lstStyle/>
          <a:p>
            <a:pPr marL="228600" lvl="1" indent="-228600">
              <a:spcBef>
                <a:spcPts val="1200"/>
              </a:spcBef>
              <a:buSzPct val="100000"/>
              <a:defRPr/>
            </a:pP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 &amp; frameworks codify </a:t>
            </a:r>
            <a:r>
              <a:rPr lang="en-US" altLang="zh-CN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proven experience </a:t>
            </a:r>
            <a:r>
              <a:rPr lang="en-US" altLang="zh-CN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to enable</a:t>
            </a:r>
          </a:p>
          <a:p>
            <a:pPr lvl="1" indent="-223838" eaLnBrk="1" hangingPunct="1">
              <a:spcBef>
                <a:spcPts val="600"/>
              </a:spcBef>
              <a:buClr>
                <a:schemeClr val="bg1">
                  <a:lumMod val="75000"/>
                </a:schemeClr>
              </a:buClr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Design reuse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– Match problems to relevant structures/dynamics &amp; patterns in a domain</a:t>
            </a:r>
          </a:p>
          <a:p>
            <a:pPr lvl="1" indent="-223838" eaLnBrk="1" hangingPunct="1">
              <a:spcBef>
                <a:spcPts val="600"/>
              </a:spcBef>
              <a:defRPr/>
            </a:pPr>
            <a:r>
              <a:rPr lang="en-US" b="1" dirty="0" smtClean="0"/>
              <a:t>Code reuse </a:t>
            </a:r>
            <a:r>
              <a:rPr lang="en-US" dirty="0" smtClean="0"/>
              <a:t>– Reify </a:t>
            </a:r>
            <a:r>
              <a:rPr lang="en-US" dirty="0"/>
              <a:t>proven designs </a:t>
            </a:r>
            <a:r>
              <a:rPr lang="en-US" dirty="0" smtClean="0"/>
              <a:t>within particular development environments &amp; domains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12807" y="6347484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298248"/>
              </p:ext>
            </p:extLst>
          </p:nvPr>
        </p:nvGraphicFramePr>
        <p:xfrm>
          <a:off x="5112326" y="997367"/>
          <a:ext cx="3896591" cy="47548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691247"/>
                <a:gridCol w="1205344"/>
              </a:tblGrid>
              <a:tr h="29831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Problem</a:t>
                      </a:r>
                      <a:endParaRPr lang="en-US" sz="16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Pattern</a:t>
                      </a:r>
                      <a:endParaRPr lang="en-US" sz="1600" dirty="0"/>
                    </a:p>
                  </a:txBody>
                  <a:tcPr>
                    <a:solidFill>
                      <a:srgbClr val="336699"/>
                    </a:solidFill>
                  </a:tcPr>
                </a:tc>
              </a:tr>
              <a:tr h="42576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Encapsulating low-level system</a:t>
                      </a:r>
                      <a:r>
                        <a:rPr lang="en-US" sz="1600" baseline="0" dirty="0" smtClean="0"/>
                        <a:t> functions to enhance portability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Wrapper Façade</a:t>
                      </a:r>
                      <a:endParaRPr lang="en-US" sz="1600" dirty="0"/>
                    </a:p>
                  </a:txBody>
                  <a:tcPr/>
                </a:tc>
              </a:tr>
              <a:tr h="29831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Demuxing</a:t>
                      </a:r>
                      <a:r>
                        <a:rPr lang="en-US" sz="1600" baseline="0" dirty="0" smtClean="0"/>
                        <a:t> broker core events efficiently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Reactor</a:t>
                      </a:r>
                      <a:endParaRPr lang="en-US" sz="1600" dirty="0"/>
                    </a:p>
                  </a:txBody>
                  <a:tcPr/>
                </a:tc>
              </a:tr>
              <a:tr h="45444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Managing broker connections efficiently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Acceptor-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Connector</a:t>
                      </a:r>
                      <a:endParaRPr lang="en-US" sz="16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Enhancing broker scalability</a:t>
                      </a:r>
                      <a:r>
                        <a:rPr lang="en-US" sz="1600" baseline="0" dirty="0" smtClean="0"/>
                        <a:t> by processing requests concurrently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Half-Sync/ Half-</a:t>
                      </a:r>
                      <a:r>
                        <a:rPr lang="en-US" sz="1600" dirty="0" err="1" smtClean="0"/>
                        <a:t>Async</a:t>
                      </a:r>
                      <a:endParaRPr lang="en-US" sz="1600" dirty="0"/>
                    </a:p>
                  </a:txBody>
                  <a:tcPr/>
                </a:tc>
              </a:tr>
              <a:tr h="507128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Efficiently synchronize the Half-Sync/</a:t>
                      </a:r>
                      <a:r>
                        <a:rPr lang="en-US" sz="1600" dirty="0" err="1" smtClean="0"/>
                        <a:t>Async</a:t>
                      </a:r>
                      <a:r>
                        <a:rPr lang="en-US" sz="1600" dirty="0" smtClean="0"/>
                        <a:t> request queue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Monitor 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Object</a:t>
                      </a:r>
                      <a:endParaRPr lang="en-US" sz="1600" dirty="0"/>
                    </a:p>
                  </a:txBody>
                  <a:tcPr/>
                </a:tc>
              </a:tr>
              <a:tr h="124547"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r>
                        <a:rPr lang="en-US" sz="1600" dirty="0" smtClean="0"/>
                        <a:t>…</a:t>
                      </a:r>
                      <a:endParaRPr lang="en-US" sz="1600" dirty="0"/>
                    </a:p>
                  </a:txBody>
                  <a:tcPr/>
                </a:tc>
              </a:tr>
              <a:tr h="31458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Defining the broker’s base-line architecture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Broker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056573"/>
              </p:ext>
            </p:extLst>
          </p:nvPr>
        </p:nvGraphicFramePr>
        <p:xfrm>
          <a:off x="379161" y="3473441"/>
          <a:ext cx="4566912" cy="2801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97" name="Visio" r:id="rId4" imgW="8022732" imgH="4835376" progId="Visio.Drawing.11">
                  <p:embed/>
                </p:oleObj>
              </mc:Choice>
              <mc:Fallback>
                <p:oleObj name="Visio" r:id="rId4" imgW="8022732" imgH="483537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161" y="3473441"/>
                        <a:ext cx="4566912" cy="28013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ight Arrow 12"/>
          <p:cNvSpPr/>
          <p:nvPr/>
        </p:nvSpPr>
        <p:spPr bwMode="auto">
          <a:xfrm rot="8459265">
            <a:off x="4468549" y="3364337"/>
            <a:ext cx="633845" cy="322118"/>
          </a:xfrm>
          <a:prstGeom prst="rightArrow">
            <a:avLst/>
          </a:prstGeom>
          <a:solidFill>
            <a:srgbClr val="E1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7590" y="6184484"/>
            <a:ext cx="8330949" cy="646331"/>
          </a:xfrm>
          <a:prstGeom prst="rect">
            <a:avLst/>
          </a:prstGeom>
          <a:solidFill>
            <a:srgbClr val="FFFF99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marL="0" lvl="1" algn="ctr"/>
            <a:r>
              <a:rPr lang="en-US" sz="2000" dirty="0" smtClean="0"/>
              <a:t>Patterns &amp; frameworks help avoid </a:t>
            </a:r>
            <a:r>
              <a:rPr lang="en-US" sz="2000" dirty="0"/>
              <a:t>“reinventing the wheel” for many accidental &amp; inherent </a:t>
            </a:r>
            <a:r>
              <a:rPr lang="en-US" sz="2000" dirty="0" smtClean="0"/>
              <a:t>complexities of concurrent &amp; networked software</a:t>
            </a:r>
            <a:endParaRPr lang="en-US" sz="2000" dirty="0"/>
          </a:p>
        </p:txBody>
      </p:sp>
      <p:sp>
        <p:nvSpPr>
          <p:cNvPr id="1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" y="492046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Key Benefit: Enable Systematic Software Reuse</a:t>
            </a:r>
          </a:p>
        </p:txBody>
      </p:sp>
    </p:spTree>
    <p:extLst>
      <p:ext uri="{BB962C8B-B14F-4D97-AF65-F5344CB8AC3E}">
        <p14:creationId xmlns:p14="http://schemas.microsoft.com/office/powerpoint/2010/main" val="1393171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" y="492046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Examples of Systematic Software Reuse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"/>
          </p:nvPr>
        </p:nvSpPr>
        <p:spPr>
          <a:xfrm>
            <a:off x="12243" y="1072683"/>
            <a:ext cx="9077327" cy="4957305"/>
          </a:xfrm>
        </p:spPr>
        <p:txBody>
          <a:bodyPr>
            <a:noAutofit/>
          </a:bodyPr>
          <a:lstStyle/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  <a:p>
            <a:pPr lvl="2">
              <a:spcBef>
                <a:spcPts val="600"/>
              </a:spcBef>
            </a:pPr>
            <a:endParaRPr lang="en-US" sz="1600" dirty="0" smtClean="0">
              <a:ea typeface="ＭＳ Ｐゴシック" pitchFamily="34" charset="-12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623287" y="6419726"/>
            <a:ext cx="7585291" cy="36876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69863" indent="-169863" algn="l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Char char="•"/>
              <a:defRPr lang="en-US" altLang="zh-CN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873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lang="en-US" altLang="zh-CN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4131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-223838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0425" indent="-23336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dirty="0" smtClean="0">
                <a:hlinkClick r:id="rId3"/>
              </a:rPr>
              <a:t>developer.android.com/guide/basics/what-is-android.html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1201" y="1600200"/>
            <a:ext cx="8018325" cy="4665877"/>
            <a:chOff x="2922160" y="2529952"/>
            <a:chExt cx="6212768" cy="3694562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684" y="2529952"/>
              <a:ext cx="5877244" cy="3694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16200000">
              <a:off x="2544367" y="3063168"/>
              <a:ext cx="1097219" cy="3416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Java/JNI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rot="16200000">
              <a:off x="2419049" y="4514436"/>
              <a:ext cx="1347854" cy="3416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C++/C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6200000">
              <a:off x="2650263" y="5533101"/>
              <a:ext cx="885426" cy="3416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C00000"/>
                  </a:solidFill>
                </a:rPr>
                <a:t>C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18" name="Line Callout 1 17"/>
          <p:cNvSpPr/>
          <p:nvPr/>
        </p:nvSpPr>
        <p:spPr bwMode="auto">
          <a:xfrm>
            <a:off x="747889" y="1060310"/>
            <a:ext cx="7845395" cy="369332"/>
          </a:xfrm>
          <a:prstGeom prst="borderCallout1">
            <a:avLst>
              <a:gd name="adj1" fmla="val 101769"/>
              <a:gd name="adj2" fmla="val 305"/>
              <a:gd name="adj3" fmla="val 271497"/>
              <a:gd name="adj4" fmla="val 2134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588" lvl="3" algn="ctr">
              <a:spcBef>
                <a:spcPts val="600"/>
              </a:spcBef>
              <a:buSzPct val="100000"/>
              <a:defRPr/>
            </a:pPr>
            <a:r>
              <a:rPr lang="en-US" sz="2000" dirty="0"/>
              <a:t>Android </a:t>
            </a:r>
            <a:r>
              <a:rPr lang="en-US" sz="2000" dirty="0" smtClean="0"/>
              <a:t>is a pattern-oriented software </a:t>
            </a:r>
            <a:r>
              <a:rPr lang="en-US" sz="2000" dirty="0"/>
              <a:t>stack for mobile device </a:t>
            </a:r>
            <a:r>
              <a:rPr lang="en-US" sz="2000" dirty="0" smtClean="0"/>
              <a:t>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912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807" y="633659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63" y="4108258"/>
            <a:ext cx="5275877" cy="2785877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" y="492046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Examples of Systematic Software Reuse</a:t>
            </a: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6908667" y="4220972"/>
            <a:ext cx="184150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u="none" dirty="0"/>
          </a:p>
        </p:txBody>
      </p:sp>
      <p:sp>
        <p:nvSpPr>
          <p:cNvPr id="17" name="Line Callout 1 16"/>
          <p:cNvSpPr/>
          <p:nvPr/>
        </p:nvSpPr>
        <p:spPr bwMode="auto">
          <a:xfrm>
            <a:off x="394855" y="4776208"/>
            <a:ext cx="3215108" cy="1631216"/>
          </a:xfrm>
          <a:prstGeom prst="borderCallout1">
            <a:avLst>
              <a:gd name="adj1" fmla="val 36616"/>
              <a:gd name="adj2" fmla="val 99776"/>
              <a:gd name="adj3" fmla="val 10006"/>
              <a:gd name="adj4" fmla="val 125180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588" lvl="3" algn="ctr">
              <a:lnSpc>
                <a:spcPct val="100000"/>
              </a:lnSpc>
              <a:spcBef>
                <a:spcPts val="600"/>
              </a:spcBef>
              <a:buSzPct val="100000"/>
              <a:defRPr/>
            </a:pPr>
            <a:r>
              <a:rPr lang="en-US" sz="2000" dirty="0" smtClean="0"/>
              <a:t>ACE is a pattern-oriented toolkit containing portable components &amp; frameworks for concurrent &amp; networked software</a:t>
            </a:r>
            <a:endParaRPr 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5117893" y="3729233"/>
            <a:ext cx="3257552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hlinkClick r:id="rId4"/>
              </a:rPr>
              <a:t>www.dre.vanderbilt.edu/ACE</a:t>
            </a:r>
            <a:r>
              <a:rPr lang="en-US" dirty="0" smtClean="0"/>
              <a:t> 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33313317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807" y="633659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63" y="4108258"/>
            <a:ext cx="5275877" cy="2785877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" y="492046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Examples of Systematic Software Reuse</a:t>
            </a:r>
          </a:p>
        </p:txBody>
      </p:sp>
      <p:graphicFrame>
        <p:nvGraphicFramePr>
          <p:cNvPr id="1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205160"/>
              </p:ext>
            </p:extLst>
          </p:nvPr>
        </p:nvGraphicFramePr>
        <p:xfrm>
          <a:off x="100783" y="1205295"/>
          <a:ext cx="4408873" cy="3360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3" name="Visio" r:id="rId5" imgW="8022732" imgH="5929416" progId="Visio.Drawing.11">
                  <p:embed/>
                </p:oleObj>
              </mc:Choice>
              <mc:Fallback>
                <p:oleObj name="Visio" r:id="rId5" imgW="8022732" imgH="592941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83" y="1205295"/>
                        <a:ext cx="4408873" cy="336086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669335" y="902934"/>
            <a:ext cx="3171279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hlinkClick r:id="rId7"/>
              </a:rPr>
              <a:t>www.dre.vanderbilt.edu/TAO</a:t>
            </a:r>
            <a:r>
              <a:rPr lang="en-US" dirty="0" smtClean="0"/>
              <a:t> </a:t>
            </a:r>
            <a:endParaRPr lang="en-US" u="none" dirty="0"/>
          </a:p>
        </p:txBody>
      </p:sp>
      <p:sp>
        <p:nvSpPr>
          <p:cNvPr id="17" name="Line Callout 1 16"/>
          <p:cNvSpPr/>
          <p:nvPr/>
        </p:nvSpPr>
        <p:spPr bwMode="auto">
          <a:xfrm>
            <a:off x="314411" y="5410163"/>
            <a:ext cx="3114743" cy="1015663"/>
          </a:xfrm>
          <a:prstGeom prst="borderCallout1">
            <a:avLst>
              <a:gd name="adj1" fmla="val -662"/>
              <a:gd name="adj2" fmla="val 37121"/>
              <a:gd name="adj3" fmla="val -95676"/>
              <a:gd name="adj4" fmla="val 74099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588" lvl="3" algn="ctr">
              <a:lnSpc>
                <a:spcPct val="100000"/>
              </a:lnSpc>
              <a:spcBef>
                <a:spcPts val="600"/>
              </a:spcBef>
              <a:buSzPct val="100000"/>
              <a:defRPr/>
            </a:pPr>
            <a:r>
              <a:rPr lang="en-US" sz="2000" i="1" dirty="0" smtClean="0"/>
              <a:t>The ACE ORB </a:t>
            </a:r>
            <a:r>
              <a:rPr lang="en-US" sz="2000" dirty="0" smtClean="0"/>
              <a:t>(TAO) is a pattern-oriented real-time object-request broker</a:t>
            </a:r>
            <a:endParaRPr lang="en-US" dirty="0"/>
          </a:p>
        </p:txBody>
      </p:sp>
      <p:sp>
        <p:nvSpPr>
          <p:cNvPr id="19" name="Rectangle 22"/>
          <p:cNvSpPr>
            <a:spLocks noChangeArrowheads="1"/>
          </p:cNvSpPr>
          <p:nvPr/>
        </p:nvSpPr>
        <p:spPr bwMode="auto">
          <a:xfrm>
            <a:off x="6908667" y="4220972"/>
            <a:ext cx="184150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u="none" dirty="0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117893" y="3729233"/>
            <a:ext cx="3257552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hlinkClick r:id="rId8"/>
              </a:rPr>
              <a:t>www.dre.vanderbilt.edu/ACE</a:t>
            </a:r>
            <a:r>
              <a:rPr lang="en-US" dirty="0" smtClean="0"/>
              <a:t> </a:t>
            </a:r>
            <a:endParaRPr lang="en-US" u="none" dirty="0"/>
          </a:p>
        </p:txBody>
      </p:sp>
    </p:spTree>
    <p:extLst>
      <p:ext uri="{BB962C8B-B14F-4D97-AF65-F5344CB8AC3E}">
        <p14:creationId xmlns:p14="http://schemas.microsoft.com/office/powerpoint/2010/main" val="11247828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31" y="1204913"/>
            <a:ext cx="3614795" cy="25940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2807" y="633659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" y="492046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Examples of Systematic Software Reuse</a:t>
            </a:r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4802053" y="902934"/>
            <a:ext cx="3416302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hlinkClick r:id="rId5"/>
              </a:rPr>
              <a:t>www.dre.vanderbilt.edu/JAWS</a:t>
            </a:r>
            <a:r>
              <a:rPr lang="en-US" dirty="0" smtClean="0"/>
              <a:t> </a:t>
            </a:r>
            <a:endParaRPr lang="en-US" u="none" dirty="0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669335" y="902934"/>
            <a:ext cx="3171279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hlinkClick r:id="rId6"/>
              </a:rPr>
              <a:t>www.dre.vanderbilt.edu/TAO</a:t>
            </a:r>
            <a:r>
              <a:rPr lang="en-US" dirty="0" smtClean="0"/>
              <a:t> </a:t>
            </a:r>
            <a:endParaRPr lang="en-US" u="non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63" y="4108258"/>
            <a:ext cx="5275877" cy="2785877"/>
          </a:xfrm>
          <a:prstGeom prst="rect">
            <a:avLst/>
          </a:prstGeom>
        </p:spPr>
      </p:pic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08667" y="4220972"/>
            <a:ext cx="184150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u="none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117893" y="3729233"/>
            <a:ext cx="3257552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hlinkClick r:id="rId8"/>
              </a:rPr>
              <a:t>www.dre.vanderbilt.edu/ACE</a:t>
            </a:r>
            <a:r>
              <a:rPr lang="en-US" dirty="0" smtClean="0"/>
              <a:t> </a:t>
            </a:r>
            <a:endParaRPr lang="en-US" u="none" dirty="0"/>
          </a:p>
        </p:txBody>
      </p:sp>
      <p:sp>
        <p:nvSpPr>
          <p:cNvPr id="17" name="Line Callout 1 16"/>
          <p:cNvSpPr/>
          <p:nvPr/>
        </p:nvSpPr>
        <p:spPr bwMode="auto">
          <a:xfrm>
            <a:off x="551012" y="5009554"/>
            <a:ext cx="3289602" cy="1015663"/>
          </a:xfrm>
          <a:prstGeom prst="borderCallout1">
            <a:avLst>
              <a:gd name="adj1" fmla="val -495"/>
              <a:gd name="adj2" fmla="val 98683"/>
              <a:gd name="adj3" fmla="val -189885"/>
              <a:gd name="adj4" fmla="val 159156"/>
            </a:avLst>
          </a:prstGeom>
          <a:solidFill>
            <a:srgbClr val="EFFD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588" lvl="3" algn="ctr">
              <a:lnSpc>
                <a:spcPct val="100000"/>
              </a:lnSpc>
              <a:spcBef>
                <a:spcPts val="600"/>
              </a:spcBef>
              <a:buSzPct val="100000"/>
              <a:defRPr/>
            </a:pPr>
            <a:r>
              <a:rPr lang="en-US" sz="2000" dirty="0" smtClean="0"/>
              <a:t>JAWS is a </a:t>
            </a:r>
            <a:r>
              <a:rPr lang="en-US" sz="2000" dirty="0"/>
              <a:t>pattern-oriented </a:t>
            </a:r>
            <a:r>
              <a:rPr lang="en-US" sz="2000" dirty="0" smtClean="0"/>
              <a:t>high-performance HTTP web server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5205160"/>
              </p:ext>
            </p:extLst>
          </p:nvPr>
        </p:nvGraphicFramePr>
        <p:xfrm>
          <a:off x="100013" y="1204913"/>
          <a:ext cx="4410075" cy="336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9" name="Visio" r:id="rId9" imgW="8022732" imgH="5929416" progId="Visio.Drawing.11">
                  <p:embed/>
                </p:oleObj>
              </mc:Choice>
              <mc:Fallback>
                <p:oleObj name="Visio" r:id="rId9" imgW="8022732" imgH="5929416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3" y="1204913"/>
                        <a:ext cx="4410075" cy="336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0697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2807" y="633659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76" y="492046"/>
            <a:ext cx="91440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Examples of Systematic Software Reuse</a:t>
            </a:r>
          </a:p>
        </p:txBody>
      </p:sp>
      <p:sp>
        <p:nvSpPr>
          <p:cNvPr id="16" name="Rectangle 23"/>
          <p:cNvSpPr>
            <a:spLocks noChangeArrowheads="1"/>
          </p:cNvSpPr>
          <p:nvPr/>
        </p:nvSpPr>
        <p:spPr bwMode="auto">
          <a:xfrm>
            <a:off x="4802053" y="902934"/>
            <a:ext cx="3416302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hlinkClick r:id="rId4"/>
              </a:rPr>
              <a:t>www.dre.vanderbilt.edu/JAWS</a:t>
            </a:r>
            <a:r>
              <a:rPr lang="en-US" dirty="0" smtClean="0"/>
              <a:t> </a:t>
            </a:r>
            <a:endParaRPr lang="en-US" u="none" dirty="0"/>
          </a:p>
        </p:txBody>
      </p:sp>
      <p:sp>
        <p:nvSpPr>
          <p:cNvPr id="21" name="Rectangle 23"/>
          <p:cNvSpPr>
            <a:spLocks noChangeArrowheads="1"/>
          </p:cNvSpPr>
          <p:nvPr/>
        </p:nvSpPr>
        <p:spPr bwMode="auto">
          <a:xfrm>
            <a:off x="669335" y="902934"/>
            <a:ext cx="3171279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hlinkClick r:id="rId5"/>
              </a:rPr>
              <a:t>www.dre.vanderbilt.edu/TAO</a:t>
            </a:r>
            <a:r>
              <a:rPr lang="en-US" dirty="0" smtClean="0"/>
              <a:t> </a:t>
            </a:r>
            <a:endParaRPr lang="en-US" u="non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63" y="4108258"/>
            <a:ext cx="5275877" cy="2785877"/>
          </a:xfrm>
          <a:prstGeom prst="rect">
            <a:avLst/>
          </a:prstGeom>
        </p:spPr>
      </p:pic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6908667" y="4220972"/>
            <a:ext cx="184150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endParaRPr lang="en-US" u="none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5117893" y="3729233"/>
            <a:ext cx="3257552" cy="369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 smtClean="0">
                <a:hlinkClick r:id="rId7"/>
              </a:rPr>
              <a:t>www.dre.vanderbilt.edu/ACE</a:t>
            </a:r>
            <a:r>
              <a:rPr lang="en-US" dirty="0" smtClean="0"/>
              <a:t> </a:t>
            </a:r>
            <a:endParaRPr lang="en-US" u="none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578156"/>
              </p:ext>
            </p:extLst>
          </p:nvPr>
        </p:nvGraphicFramePr>
        <p:xfrm>
          <a:off x="100013" y="1204913"/>
          <a:ext cx="4410075" cy="336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120" name="Visio" r:id="rId8" imgW="8022732" imgH="5929416" progId="Visio.Drawing.11">
                  <p:embed/>
                </p:oleObj>
              </mc:Choice>
              <mc:Fallback>
                <p:oleObj name="Visio" r:id="rId8" imgW="8022732" imgH="592941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3" y="1204913"/>
                        <a:ext cx="4410075" cy="3360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9"/>
          <p:cNvSpPr>
            <a:spLocks noChangeArrowheads="1"/>
          </p:cNvSpPr>
          <p:nvPr/>
        </p:nvSpPr>
        <p:spPr bwMode="auto">
          <a:xfrm>
            <a:off x="457642" y="5234095"/>
            <a:ext cx="3299845" cy="923330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dirty="0" smtClean="0"/>
              <a:t>Android, ACE, TAO, &amp; JAWS are all freely available in open-source form</a:t>
            </a:r>
            <a:endParaRPr lang="en-US" sz="2000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31" y="1204913"/>
            <a:ext cx="3614795" cy="25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477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 bwMode="auto">
          <a:xfrm>
            <a:off x="3842" y="6333396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Concurrent Software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990112" y="1017525"/>
            <a:ext cx="5137568" cy="3816546"/>
            <a:chOff x="4572236" y="1097972"/>
            <a:chExt cx="4405076" cy="3078154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679" y="1167606"/>
              <a:ext cx="4164633" cy="3008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8"/>
            <p:cNvSpPr/>
            <p:nvPr/>
          </p:nvSpPr>
          <p:spPr bwMode="auto">
            <a:xfrm>
              <a:off x="4581990" y="1320907"/>
              <a:ext cx="1673653" cy="9485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Isosceles Triangle 2"/>
            <p:cNvSpPr/>
            <p:nvPr/>
          </p:nvSpPr>
          <p:spPr bwMode="auto">
            <a:xfrm rot="1415629">
              <a:off x="5739125" y="1371724"/>
              <a:ext cx="628675" cy="219473"/>
            </a:xfrm>
            <a:custGeom>
              <a:avLst/>
              <a:gdLst>
                <a:gd name="connsiteX0" fmla="*/ 0 w 697701"/>
                <a:gd name="connsiteY0" fmla="*/ 248365 h 248365"/>
                <a:gd name="connsiteX1" fmla="*/ 697701 w 697701"/>
                <a:gd name="connsiteY1" fmla="*/ 0 h 248365"/>
                <a:gd name="connsiteX2" fmla="*/ 697701 w 697701"/>
                <a:gd name="connsiteY2" fmla="*/ 248365 h 248365"/>
                <a:gd name="connsiteX3" fmla="*/ 0 w 697701"/>
                <a:gd name="connsiteY3" fmla="*/ 248365 h 248365"/>
                <a:gd name="connsiteX0" fmla="*/ 0 w 697701"/>
                <a:gd name="connsiteY0" fmla="*/ 204442 h 204442"/>
                <a:gd name="connsiteX1" fmla="*/ 527906 w 697701"/>
                <a:gd name="connsiteY1" fmla="*/ 0 h 204442"/>
                <a:gd name="connsiteX2" fmla="*/ 697701 w 697701"/>
                <a:gd name="connsiteY2" fmla="*/ 204442 h 204442"/>
                <a:gd name="connsiteX3" fmla="*/ 0 w 697701"/>
                <a:gd name="connsiteY3" fmla="*/ 204442 h 204442"/>
                <a:gd name="connsiteX0" fmla="*/ 0 w 628675"/>
                <a:gd name="connsiteY0" fmla="*/ 204442 h 219473"/>
                <a:gd name="connsiteX1" fmla="*/ 527906 w 628675"/>
                <a:gd name="connsiteY1" fmla="*/ 0 h 219473"/>
                <a:gd name="connsiteX2" fmla="*/ 628675 w 628675"/>
                <a:gd name="connsiteY2" fmla="*/ 219473 h 219473"/>
                <a:gd name="connsiteX3" fmla="*/ 0 w 628675"/>
                <a:gd name="connsiteY3" fmla="*/ 204442 h 21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75" h="219473">
                  <a:moveTo>
                    <a:pt x="0" y="204442"/>
                  </a:moveTo>
                  <a:lnTo>
                    <a:pt x="527906" y="0"/>
                  </a:lnTo>
                  <a:lnTo>
                    <a:pt x="628675" y="219473"/>
                  </a:lnTo>
                  <a:lnTo>
                    <a:pt x="0" y="204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236" y="2269944"/>
              <a:ext cx="907097" cy="1050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90" y="3149708"/>
              <a:ext cx="1820538" cy="1006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 bwMode="auto">
            <a:xfrm>
              <a:off x="7973205" y="2425506"/>
              <a:ext cx="343479" cy="7184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5400000">
              <a:off x="6255162" y="3007030"/>
              <a:ext cx="455458" cy="11888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458">
              <a:off x="4860559" y="3222320"/>
              <a:ext cx="1284538" cy="88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89" y="3265931"/>
              <a:ext cx="34131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4949292" y="1097972"/>
              <a:ext cx="768159" cy="24468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latin typeface="Arial" pitchFamily="34" charset="0"/>
                  <a:cs typeface="Arial" pitchFamily="34" charset="0"/>
                </a:rPr>
                <a:t>SERVER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8" name="Picture 5" descr="http://farm5.staticflickr.com/4072/4297002549_c6f254874a_b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620" y="1296026"/>
              <a:ext cx="684059" cy="9239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-1" y="965575"/>
            <a:ext cx="4471386" cy="2246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Leverage hardware/software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advances</a:t>
            </a:r>
          </a:p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Simplify program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structure</a:t>
            </a:r>
          </a:p>
          <a:p>
            <a:pPr marL="457200" indent="-28098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by allow blocking operations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6" y="2604162"/>
            <a:ext cx="1963376" cy="418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381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3922" y="6358194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dirty="0" smtClean="0"/>
              <a:t>This c</a:t>
            </a:r>
            <a:r>
              <a:rPr lang="en-US" sz="2000" dirty="0" smtClean="0"/>
              <a:t>ourse will show by example how patterns &amp; frameworks can help to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/>
              <a:t>Codify good software design &amp; implementation practices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/>
              <a:t>D</a:t>
            </a:r>
            <a:r>
              <a:rPr lang="en-US" sz="2000" kern="1200" dirty="0" smtClean="0"/>
              <a:t>istill </a:t>
            </a:r>
            <a:r>
              <a:rPr lang="en-US" sz="2000" kern="1200" dirty="0"/>
              <a:t>&amp; generalize experience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/>
              <a:t>A</a:t>
            </a:r>
            <a:r>
              <a:rPr lang="en-US" sz="2000" kern="1200" dirty="0" smtClean="0"/>
              <a:t>id </a:t>
            </a:r>
            <a:r>
              <a:rPr lang="en-US" sz="2000" kern="1200" dirty="0"/>
              <a:t>to novices &amp; experts alike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26" y="4587765"/>
            <a:ext cx="943450" cy="11822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2733" y="3410382"/>
            <a:ext cx="1419187" cy="176852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19" descr="JamesCharle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73873" y="2521324"/>
            <a:ext cx="959512" cy="11988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0470843195_50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67116" y="3998307"/>
            <a:ext cx="972390" cy="1185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2" descr="0470858842_50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60661" y="2521324"/>
            <a:ext cx="991251" cy="1185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4" descr="POSA2_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73873" y="5504596"/>
            <a:ext cx="959512" cy="118546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7"/>
          <p:cNvPicPr>
            <a:picLocks noChangeAspect="1" noChangeArrowheads="1" noCrop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60661" y="5504596"/>
            <a:ext cx="991251" cy="1185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8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75607" y="4003174"/>
            <a:ext cx="959513" cy="117573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0" descr="POSA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26124" y="4587766"/>
            <a:ext cx="943542" cy="118228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09410" y="3120756"/>
            <a:ext cx="960256" cy="1208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fptlibrary.files.wordpress.com/2011/12/pattern-oriented-software-architecture-a-system-of-patterns-volume-1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059" y="4003174"/>
            <a:ext cx="1303997" cy="171262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ttp://media.wiley.com/product_data/coverImage300/42/04706973/0470697342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26" y="3120756"/>
            <a:ext cx="943450" cy="120824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884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dirty="0"/>
              <a:t>This course will show by example how patterns &amp; frameworks can help to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</a:rPr>
              <a:t>Codify </a:t>
            </a: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  <a:t>good software design &amp; implementation practices</a:t>
            </a:r>
          </a:p>
          <a:p>
            <a:pPr lvl="1" indent="-228600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istill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&amp; generalize experience</a:t>
            </a:r>
          </a:p>
          <a:p>
            <a:pPr lvl="1" indent="-228600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id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to novices &amp; experts alike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/>
              <a:t>Give explicit &amp; intuitive names </a:t>
            </a:r>
            <a:br>
              <a:rPr lang="en-US" sz="2000" b="1" kern="1200" dirty="0"/>
            </a:br>
            <a:r>
              <a:rPr lang="en-US" sz="2000" b="1" kern="1200" dirty="0"/>
              <a:t>to common design structures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/>
              <a:t>Shared </a:t>
            </a:r>
            <a:r>
              <a:rPr lang="en-US" sz="2000" kern="1200" dirty="0"/>
              <a:t>vocabulary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/>
              <a:t>R</a:t>
            </a:r>
            <a:r>
              <a:rPr lang="en-US" sz="2000" kern="1200" dirty="0" smtClean="0"/>
              <a:t>educed </a:t>
            </a:r>
            <a:r>
              <a:rPr lang="en-US" sz="2000" kern="1200" dirty="0"/>
              <a:t>complexity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/>
              <a:t>G</a:t>
            </a:r>
            <a:r>
              <a:rPr lang="en-US" sz="2000" kern="1200" dirty="0" smtClean="0"/>
              <a:t>reater expressivity</a:t>
            </a:r>
            <a:endParaRPr lang="en-US" sz="2000" kern="1200" dirty="0"/>
          </a:p>
        </p:txBody>
      </p:sp>
      <p:grpSp>
        <p:nvGrpSpPr>
          <p:cNvPr id="7" name="Group 6"/>
          <p:cNvGrpSpPr/>
          <p:nvPr/>
        </p:nvGrpSpPr>
        <p:grpSpPr>
          <a:xfrm>
            <a:off x="4536277" y="1894798"/>
            <a:ext cx="4299857" cy="2724498"/>
            <a:chOff x="4778827" y="1727264"/>
            <a:chExt cx="4299857" cy="2724498"/>
          </a:xfrm>
        </p:grpSpPr>
        <p:sp>
          <p:nvSpPr>
            <p:cNvPr id="9" name="AutoShape 6"/>
            <p:cNvSpPr>
              <a:spLocks noChangeAspect="1" noChangeArrowheads="1"/>
            </p:cNvSpPr>
            <p:nvPr/>
          </p:nvSpPr>
          <p:spPr bwMode="auto">
            <a:xfrm>
              <a:off x="8234420" y="2327995"/>
              <a:ext cx="199866" cy="22511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7"/>
            <p:cNvSpPr>
              <a:spLocks noChangeAspect="1" noChangeShapeType="1"/>
            </p:cNvSpPr>
            <p:nvPr/>
          </p:nvSpPr>
          <p:spPr bwMode="auto">
            <a:xfrm>
              <a:off x="8334353" y="2553114"/>
              <a:ext cx="0" cy="22511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Line 8"/>
            <p:cNvSpPr>
              <a:spLocks noChangeAspect="1" noChangeShapeType="1"/>
            </p:cNvSpPr>
            <p:nvPr/>
          </p:nvSpPr>
          <p:spPr bwMode="auto">
            <a:xfrm>
              <a:off x="5844780" y="2057459"/>
              <a:ext cx="195659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2" name="Group 9"/>
            <p:cNvGrpSpPr>
              <a:grpSpLocks noChangeAspect="1"/>
            </p:cNvGrpSpPr>
            <p:nvPr/>
          </p:nvGrpSpPr>
          <p:grpSpPr bwMode="auto">
            <a:xfrm>
              <a:off x="7570315" y="3993467"/>
              <a:ext cx="1332441" cy="300158"/>
              <a:chOff x="2400" y="2937"/>
              <a:chExt cx="960" cy="192"/>
            </a:xfrm>
          </p:grpSpPr>
          <p:sp>
            <p:nvSpPr>
              <p:cNvPr id="38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400" y="2937"/>
                <a:ext cx="96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s-&gt;getData()</a:t>
                </a:r>
              </a:p>
            </p:txBody>
          </p:sp>
          <p:sp>
            <p:nvSpPr>
              <p:cNvPr id="39" name="Freeform 11"/>
              <p:cNvSpPr>
                <a:spLocks noChangeAspect="1"/>
              </p:cNvSpPr>
              <p:nvPr/>
            </p:nvSpPr>
            <p:spPr bwMode="auto">
              <a:xfrm>
                <a:off x="3264" y="2937"/>
                <a:ext cx="96" cy="96"/>
              </a:xfrm>
              <a:custGeom>
                <a:avLst/>
                <a:gdLst>
                  <a:gd name="T0" fmla="*/ 0 w 96"/>
                  <a:gd name="T1" fmla="*/ 0 h 96"/>
                  <a:gd name="T2" fmla="*/ 96 w 96"/>
                  <a:gd name="T3" fmla="*/ 96 h 96"/>
                  <a:gd name="T4" fmla="*/ 96 w 96"/>
                  <a:gd name="T5" fmla="*/ 0 h 96"/>
                  <a:gd name="T6" fmla="*/ 0 w 96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0"/>
                    </a:moveTo>
                    <a:lnTo>
                      <a:pt x="96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48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3" name="Group 12"/>
            <p:cNvGrpSpPr>
              <a:grpSpLocks noChangeAspect="1"/>
            </p:cNvGrpSpPr>
            <p:nvPr/>
          </p:nvGrpSpPr>
          <p:grpSpPr bwMode="auto">
            <a:xfrm>
              <a:off x="7801377" y="1775401"/>
              <a:ext cx="1065953" cy="525277"/>
              <a:chOff x="2256" y="1257"/>
              <a:chExt cx="768" cy="336"/>
            </a:xfrm>
          </p:grpSpPr>
          <p:sp>
            <p:nvSpPr>
              <p:cNvPr id="36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256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i="1" noProof="1">
                    <a:latin typeface="Arial" pitchFamily="34" charset="0"/>
                    <a:ea typeface="+mn-ea"/>
                    <a:cs typeface="Arial" pitchFamily="34" charset="0"/>
                  </a:rPr>
                  <a:t>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7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2256" y="1438"/>
                <a:ext cx="768" cy="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i="1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</p:txBody>
          </p:sp>
        </p:grpSp>
        <p:grpSp>
          <p:nvGrpSpPr>
            <p:cNvPr id="14" name="Group 15"/>
            <p:cNvGrpSpPr>
              <a:grpSpLocks noChangeAspect="1"/>
            </p:cNvGrpSpPr>
            <p:nvPr/>
          </p:nvGrpSpPr>
          <p:grpSpPr bwMode="auto">
            <a:xfrm>
              <a:off x="7528049" y="2765725"/>
              <a:ext cx="1550635" cy="675356"/>
              <a:chOff x="240" y="912"/>
              <a:chExt cx="768" cy="432"/>
            </a:xfrm>
          </p:grpSpPr>
          <p:sp>
            <p:nvSpPr>
              <p:cNvPr id="32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43" y="914"/>
                <a:ext cx="764" cy="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ConcreteObserver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3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43" y="1092"/>
                <a:ext cx="764" cy="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doSomething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5" name="Oval 18"/>
            <p:cNvSpPr>
              <a:spLocks noChangeAspect="1" noChangeArrowheads="1"/>
            </p:cNvSpPr>
            <p:nvPr/>
          </p:nvSpPr>
          <p:spPr bwMode="auto">
            <a:xfrm>
              <a:off x="8667464" y="3130532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19"/>
            <p:cNvSpPr>
              <a:spLocks noChangeAspect="1" noChangeShapeType="1"/>
            </p:cNvSpPr>
            <p:nvPr/>
          </p:nvSpPr>
          <p:spPr bwMode="auto">
            <a:xfrm>
              <a:off x="8700774" y="3205571"/>
              <a:ext cx="0" cy="7865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Rectangle 20"/>
            <p:cNvSpPr>
              <a:spLocks noChangeAspect="1" noChangeArrowheads="1"/>
            </p:cNvSpPr>
            <p:nvPr/>
          </p:nvSpPr>
          <p:spPr bwMode="auto">
            <a:xfrm>
              <a:off x="6035063" y="2263362"/>
              <a:ext cx="1332441" cy="5252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state = X;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notify();</a:t>
              </a:r>
              <a:r>
                <a:rPr lang="en-US" sz="1400" noProof="1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18" name="Freeform 21"/>
            <p:cNvSpPr>
              <a:spLocks noChangeAspect="1"/>
            </p:cNvSpPr>
            <p:nvPr/>
          </p:nvSpPr>
          <p:spPr bwMode="auto">
            <a:xfrm>
              <a:off x="7234764" y="2256977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9" name="Group 22"/>
            <p:cNvGrpSpPr>
              <a:grpSpLocks noChangeAspect="1"/>
            </p:cNvGrpSpPr>
            <p:nvPr/>
          </p:nvGrpSpPr>
          <p:grpSpPr bwMode="auto">
            <a:xfrm>
              <a:off x="4778827" y="1727264"/>
              <a:ext cx="1065953" cy="1964131"/>
              <a:chOff x="912" y="1257"/>
              <a:chExt cx="768" cy="1061"/>
            </a:xfrm>
          </p:grpSpPr>
          <p:sp>
            <p:nvSpPr>
              <p:cNvPr id="28" name="Rectangle 27"/>
              <p:cNvSpPr>
                <a:spLocks noChangeAspect="1" noChangeArrowheads="1"/>
              </p:cNvSpPr>
              <p:nvPr/>
            </p:nvSpPr>
            <p:spPr bwMode="auto">
              <a:xfrm>
                <a:off x="912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Subject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0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912" y="1731"/>
                <a:ext cx="768" cy="5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cs typeface="Arial" pitchFamily="34" charset="0"/>
                  </a:rPr>
                  <a:t>setData</a:t>
                </a:r>
                <a:endParaRPr lang="en-US" sz="1200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getData</a:t>
                </a:r>
                <a:endParaRPr lang="en-US" sz="1200" i="1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notify </a:t>
                </a: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ea typeface="+mn-ea"/>
                    <a:cs typeface="Arial" pitchFamily="34" charset="0"/>
                  </a:rPr>
                  <a:t>attach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detach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1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912" y="1435"/>
                <a:ext cx="768" cy="2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state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observerList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20" name="Oval 26"/>
            <p:cNvSpPr>
              <a:spLocks noChangeAspect="1" noChangeArrowheads="1"/>
            </p:cNvSpPr>
            <p:nvPr/>
          </p:nvSpPr>
          <p:spPr bwMode="auto">
            <a:xfrm>
              <a:off x="5547360" y="2743897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Line 27"/>
            <p:cNvSpPr>
              <a:spLocks noChangeAspect="1" noChangeShapeType="1"/>
            </p:cNvSpPr>
            <p:nvPr/>
          </p:nvSpPr>
          <p:spPr bwMode="auto">
            <a:xfrm rot="5400000">
              <a:off x="5827693" y="2578447"/>
              <a:ext cx="0" cy="4147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Rectangle 28"/>
            <p:cNvSpPr>
              <a:spLocks noChangeAspect="1" noChangeArrowheads="1"/>
            </p:cNvSpPr>
            <p:nvPr/>
          </p:nvSpPr>
          <p:spPr bwMode="auto">
            <a:xfrm>
              <a:off x="5410581" y="3764558"/>
              <a:ext cx="1598929" cy="6872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for all observers</a:t>
              </a:r>
              <a:br>
                <a:rPr lang="en-US" sz="1200" noProof="1">
                  <a:latin typeface="Arial" pitchFamily="34" charset="0"/>
                  <a:cs typeface="Arial" pitchFamily="34" charset="0"/>
                </a:rPr>
              </a:br>
              <a:r>
                <a:rPr lang="en-US" sz="1200" noProof="1">
                  <a:latin typeface="Arial" pitchFamily="34" charset="0"/>
                  <a:cs typeface="Arial" pitchFamily="34" charset="0"/>
                </a:rPr>
                <a:t>in observerList do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   update</a:t>
              </a:r>
              <a:r>
                <a:rPr lang="en-US" sz="1200" noProof="1" smtClean="0">
                  <a:latin typeface="Arial" pitchFamily="34" charset="0"/>
                  <a:cs typeface="Arial" pitchFamily="34" charset="0"/>
                </a:rPr>
                <a:t>()</a:t>
              </a:r>
              <a:endParaRPr lang="en-US" sz="12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Freeform 29"/>
            <p:cNvSpPr>
              <a:spLocks noChangeAspect="1"/>
            </p:cNvSpPr>
            <p:nvPr/>
          </p:nvSpPr>
          <p:spPr bwMode="auto">
            <a:xfrm>
              <a:off x="6876960" y="3757328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30"/>
            <p:cNvSpPr>
              <a:spLocks noChangeAspect="1" noChangeArrowheads="1"/>
            </p:cNvSpPr>
            <p:nvPr/>
          </p:nvSpPr>
          <p:spPr bwMode="auto">
            <a:xfrm>
              <a:off x="5381104" y="311750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Line 31"/>
            <p:cNvSpPr>
              <a:spLocks noChangeAspect="1" noChangeShapeType="1"/>
            </p:cNvSpPr>
            <p:nvPr/>
          </p:nvSpPr>
          <p:spPr bwMode="auto">
            <a:xfrm>
              <a:off x="5412166" y="3180633"/>
              <a:ext cx="0" cy="9770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 Box 32"/>
            <p:cNvSpPr txBox="1">
              <a:spLocks noChangeAspect="1" noChangeArrowheads="1"/>
            </p:cNvSpPr>
            <p:nvPr/>
          </p:nvSpPr>
          <p:spPr bwMode="auto">
            <a:xfrm>
              <a:off x="7560719" y="2015644"/>
              <a:ext cx="243978" cy="27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*</a:t>
              </a:r>
              <a:endParaRPr lang="en-US" sz="14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003577" y="3018293"/>
              <a:ext cx="1297809" cy="59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1" dirty="0" smtClean="0"/>
                <a:t>Observer pattern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44511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dirty="0"/>
              <a:t>This course will show by example how patterns &amp; frameworks can help to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</a:rPr>
              <a:t>Codify </a:t>
            </a: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  <a:t>good software design &amp; implementation practices</a:t>
            </a:r>
          </a:p>
          <a:p>
            <a:pPr lvl="1" indent="-228600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istill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&amp; generalize experience</a:t>
            </a:r>
          </a:p>
          <a:p>
            <a:pPr lvl="1" indent="-228600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id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to novices &amp; experts alike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  <a:t>Give explicit &amp; intuitive names </a:t>
            </a:r>
            <a:b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  <a:t>to common design structures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hared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vocabulary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educed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complexity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G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reater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expressivity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/>
              <a:t>Capture &amp; preserve design &amp; </a:t>
            </a:r>
            <a:r>
              <a:rPr lang="en-US" sz="2000" b="1" kern="1200" dirty="0" smtClean="0"/>
              <a:t/>
            </a:r>
            <a:br>
              <a:rPr lang="en-US" sz="2000" b="1" kern="1200" dirty="0" smtClean="0"/>
            </a:br>
            <a:r>
              <a:rPr lang="en-US" sz="2000" b="1" kern="1200" dirty="0" smtClean="0"/>
              <a:t>implementation </a:t>
            </a:r>
            <a:r>
              <a:rPr lang="en-US" sz="2000" b="1" kern="1200" dirty="0"/>
              <a:t>knowledge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/>
              <a:t>A</a:t>
            </a:r>
            <a:r>
              <a:rPr lang="en-US" sz="2000" kern="1200" dirty="0" smtClean="0"/>
              <a:t>rticulate </a:t>
            </a:r>
            <a:r>
              <a:rPr lang="en-US" sz="2000" kern="1200" dirty="0"/>
              <a:t>key decisions succinctly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/>
              <a:t>I</a:t>
            </a:r>
            <a:r>
              <a:rPr lang="en-US" sz="2000" kern="1200" dirty="0" smtClean="0"/>
              <a:t>mprove documentation</a:t>
            </a:r>
            <a:endParaRPr lang="en-US" sz="2000" kern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86" y="1752599"/>
            <a:ext cx="4634414" cy="45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96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3922" y="6358194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buFont typeface="Wingdings" pitchFamily="2" charset="2"/>
              <a:buNone/>
            </a:pPr>
            <a:r>
              <a:rPr lang="en-US" dirty="0"/>
              <a:t>This course will show by example how patterns &amp; frameworks can help to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</a:rPr>
              <a:t>Codify </a:t>
            </a: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  <a:t>good software design &amp; implementation practices</a:t>
            </a:r>
          </a:p>
          <a:p>
            <a:pPr lvl="1" indent="-228600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D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istill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&amp; generalize experience</a:t>
            </a:r>
          </a:p>
          <a:p>
            <a:pPr lvl="1" indent="-228600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id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to novices &amp; experts alike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  <a:t>Give explicit &amp; intuitive names </a:t>
            </a:r>
            <a:b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  <a:t>to common design structures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S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hared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vocabulary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educed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complexity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G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reater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expressivity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  <a:t>Capture &amp; preserve design &amp; </a:t>
            </a:r>
            <a: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sz="2000" b="1" kern="1200" dirty="0" smtClean="0">
                <a:solidFill>
                  <a:schemeClr val="bg1">
                    <a:lumMod val="75000"/>
                  </a:schemeClr>
                </a:solidFill>
              </a:rPr>
              <a:t>implementation </a:t>
            </a:r>
            <a:r>
              <a:rPr lang="en-US" sz="2000" b="1" kern="1200" dirty="0">
                <a:solidFill>
                  <a:schemeClr val="bg1">
                    <a:lumMod val="75000"/>
                  </a:schemeClr>
                </a:solidFill>
              </a:rPr>
              <a:t>knowledge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rticulate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key decisions succinctly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>
                <a:solidFill>
                  <a:schemeClr val="bg1">
                    <a:lumMod val="75000"/>
                  </a:schemeClr>
                </a:solidFill>
              </a:rPr>
              <a:t>I</a:t>
            </a:r>
            <a:r>
              <a:rPr lang="en-US" sz="2000" kern="1200" dirty="0" smtClean="0">
                <a:solidFill>
                  <a:schemeClr val="bg1">
                    <a:lumMod val="75000"/>
                  </a:schemeClr>
                </a:solidFill>
              </a:rPr>
              <a:t>mprove </a:t>
            </a:r>
            <a:r>
              <a:rPr lang="en-US" sz="2000" kern="1200" dirty="0">
                <a:solidFill>
                  <a:schemeClr val="bg1">
                    <a:lumMod val="75000"/>
                  </a:schemeClr>
                </a:solidFill>
              </a:rPr>
              <a:t>documentation</a:t>
            </a:r>
          </a:p>
          <a:p>
            <a:pPr marL="233363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b="1" kern="1200" dirty="0"/>
              <a:t>Facilitate restructuring/refactoring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/>
              <a:t>E</a:t>
            </a:r>
            <a:r>
              <a:rPr lang="en-US" sz="2000" kern="1200" dirty="0" smtClean="0"/>
              <a:t>nhance reuse </a:t>
            </a:r>
            <a:r>
              <a:rPr lang="en-US" sz="2000" kern="1200" dirty="0"/>
              <a:t>&amp; </a:t>
            </a:r>
            <a:r>
              <a:rPr lang="en-US" sz="2000" kern="1200" dirty="0" smtClean="0"/>
              <a:t>productivity</a:t>
            </a:r>
          </a:p>
          <a:p>
            <a:pPr marL="461963" lvl="1" indent="-233363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Adapt gracefully to the unexpected</a:t>
            </a:r>
            <a:endParaRPr lang="en-US" sz="2000" kern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336" y="1720516"/>
            <a:ext cx="3878013" cy="3068318"/>
          </a:xfrm>
          <a:prstGeom prst="rect">
            <a:avLst/>
          </a:prstGeom>
        </p:spPr>
      </p:pic>
      <p:grpSp>
        <p:nvGrpSpPr>
          <p:cNvPr id="11" name="Group 108"/>
          <p:cNvGrpSpPr>
            <a:grpSpLocks noChangeAspect="1"/>
          </p:cNvGrpSpPr>
          <p:nvPr/>
        </p:nvGrpSpPr>
        <p:grpSpPr bwMode="auto">
          <a:xfrm>
            <a:off x="5784330" y="5799747"/>
            <a:ext cx="2255838" cy="1100137"/>
            <a:chOff x="1220" y="2991"/>
            <a:chExt cx="1298" cy="630"/>
          </a:xfrm>
        </p:grpSpPr>
        <p:sp>
          <p:nvSpPr>
            <p:cNvPr id="12" name="Rectangle 109"/>
            <p:cNvSpPr>
              <a:spLocks noChangeAspect="1" noChangeArrowheads="1"/>
            </p:cNvSpPr>
            <p:nvPr/>
          </p:nvSpPr>
          <p:spPr bwMode="auto">
            <a:xfrm>
              <a:off x="1220" y="2991"/>
              <a:ext cx="1298" cy="63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/>
            </a:p>
          </p:txBody>
        </p:sp>
        <p:pic>
          <p:nvPicPr>
            <p:cNvPr id="13" name="Picture 110" descr="TAO1"/>
            <p:cNvPicPr preferRelativeResize="0"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3" y="3051"/>
              <a:ext cx="1255" cy="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419" y="4921181"/>
            <a:ext cx="939037" cy="12467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903" y="4921181"/>
            <a:ext cx="949964" cy="12467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815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074"/>
          <p:cNvSpPr txBox="1">
            <a:spLocks noChangeArrowheads="1"/>
          </p:cNvSpPr>
          <p:nvPr/>
        </p:nvSpPr>
        <p:spPr bwMode="auto">
          <a:xfrm>
            <a:off x="445169" y="330523"/>
            <a:ext cx="8434136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4000" kern="0" dirty="0" smtClean="0">
                <a:solidFill>
                  <a:srgbClr val="FF0000"/>
                </a:solidFill>
                <a:latin typeface="Impact" pitchFamily="34" charset="0"/>
                <a:ea typeface="+mj-ea"/>
                <a:cs typeface="Arial" pitchFamily="34" charset="0"/>
              </a:rPr>
              <a:t>Course Overview: Part 3</a:t>
            </a:r>
          </a:p>
        </p:txBody>
      </p:sp>
      <p:sp>
        <p:nvSpPr>
          <p:cNvPr id="10244" name="Text Box 3075"/>
          <p:cNvSpPr txBox="1">
            <a:spLocks noChangeArrowheads="1"/>
          </p:cNvSpPr>
          <p:nvPr/>
        </p:nvSpPr>
        <p:spPr bwMode="auto">
          <a:xfrm>
            <a:off x="895155" y="2306338"/>
            <a:ext cx="7372350" cy="12926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800" dirty="0" smtClean="0">
                <a:solidFill>
                  <a:srgbClr val="336699"/>
                </a:solidFill>
                <a:latin typeface="Impact" pitchFamily="34" charset="0"/>
              </a:rPr>
              <a:t>Douglas </a:t>
            </a:r>
            <a:r>
              <a:rPr lang="en-US" sz="2800" dirty="0">
                <a:solidFill>
                  <a:srgbClr val="336699"/>
                </a:solidFill>
                <a:latin typeface="Impact" pitchFamily="34" charset="0"/>
              </a:rPr>
              <a:t>C. Schmidt</a:t>
            </a: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   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  <a:hlinkClick r:id="rId3"/>
              </a:rPr>
              <a:t>d.schmidt@vanderbilt.edu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  <a:p>
            <a:pPr algn="ctr"/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www.dre.vanderbilt.edu/~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schmidt</a:t>
            </a:r>
            <a:r>
              <a:rPr lang="en-US" dirty="0">
                <a:solidFill>
                  <a:srgbClr val="336699"/>
                </a:solidFill>
                <a:latin typeface="Impact" pitchFamily="34" charset="0"/>
              </a:rPr>
              <a:t>	</a:t>
            </a:r>
          </a:p>
        </p:txBody>
      </p:sp>
      <p:sp>
        <p:nvSpPr>
          <p:cNvPr id="10245" name="Rectangle 3086"/>
          <p:cNvSpPr>
            <a:spLocks noChangeArrowheads="1"/>
          </p:cNvSpPr>
          <p:nvPr/>
        </p:nvSpPr>
        <p:spPr bwMode="auto">
          <a:xfrm>
            <a:off x="2324100" y="4074919"/>
            <a:ext cx="4124326" cy="227139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Professor of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Computer Science</a:t>
            </a:r>
          </a:p>
          <a:p>
            <a:pPr algn="ctr">
              <a:spcBef>
                <a:spcPct val="50000"/>
              </a:spcBef>
            </a:pP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Institute for Software Integrated Systems </a:t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Vanderbilt 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University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/>
            </a:r>
            <a:b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</a:b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Nashville</a:t>
            </a:r>
            <a:r>
              <a:rPr lang="en-US" sz="2400" dirty="0">
                <a:solidFill>
                  <a:srgbClr val="336699"/>
                </a:solidFill>
                <a:latin typeface="Impact" pitchFamily="34" charset="0"/>
              </a:rPr>
              <a:t>, </a:t>
            </a:r>
            <a:r>
              <a:rPr lang="en-US" sz="2400" dirty="0" smtClean="0">
                <a:solidFill>
                  <a:srgbClr val="336699"/>
                </a:solidFill>
                <a:latin typeface="Impact" pitchFamily="34" charset="0"/>
              </a:rPr>
              <a:t>Tennessee, USA</a:t>
            </a:r>
            <a:endParaRPr lang="en-US" sz="2400" dirty="0">
              <a:solidFill>
                <a:srgbClr val="336699"/>
              </a:solidFill>
              <a:latin typeface="Impact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93750" y="4019550"/>
            <a:ext cx="1228725" cy="2016125"/>
            <a:chOff x="793750" y="4019550"/>
            <a:chExt cx="1228725" cy="2016125"/>
          </a:xfrm>
        </p:grpSpPr>
        <p:pic>
          <p:nvPicPr>
            <p:cNvPr id="10" name="Picture 10" descr="isi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019550"/>
              <a:ext cx="1228725" cy="820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1" descr="vsb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750" y="4864100"/>
              <a:ext cx="1228725" cy="117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893" y="4080273"/>
            <a:ext cx="1615212" cy="1990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846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3922" y="6358194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941875"/>
            <a:ext cx="5060373" cy="553146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defRPr/>
            </a:pP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Explore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motivations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&amp;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challenges of concurrent &amp; networked software</a:t>
            </a:r>
          </a:p>
          <a:p>
            <a:pPr marL="228600" lvl="1" indent="-228600">
              <a:spcBef>
                <a:spcPts val="600"/>
              </a:spcBef>
              <a:buSzPct val="10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Describe how </a:t>
            </a:r>
            <a:r>
              <a:rPr lang="en-US" altLang="zh-CN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&amp; </a:t>
            </a:r>
            <a:r>
              <a:rPr lang="en-US" altLang="zh-CN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frameworks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help address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challenges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concurrent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networked software</a:t>
            </a:r>
          </a:p>
          <a:p>
            <a:pPr marL="228600" lvl="1" indent="-228600">
              <a:spcBef>
                <a:spcPts val="600"/>
              </a:spcBef>
              <a:buSzPct val="100000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Outline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course “</a:t>
            </a:r>
            <a:r>
              <a:rPr lang="en-US" kern="1200" dirty="0" err="1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prerequisities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”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endParaRPr lang="en-US" sz="2000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732583" y="1326130"/>
            <a:ext cx="4189542" cy="2999019"/>
            <a:chOff x="5013088" y="1727264"/>
            <a:chExt cx="4024032" cy="2732617"/>
          </a:xfrm>
        </p:grpSpPr>
        <p:sp>
          <p:nvSpPr>
            <p:cNvPr id="12" name="AutoShape 6"/>
            <p:cNvSpPr>
              <a:spLocks noChangeAspect="1" noChangeArrowheads="1"/>
            </p:cNvSpPr>
            <p:nvPr/>
          </p:nvSpPr>
          <p:spPr bwMode="auto">
            <a:xfrm>
              <a:off x="8400676" y="2327995"/>
              <a:ext cx="199866" cy="225119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Line 7"/>
            <p:cNvSpPr>
              <a:spLocks noChangeAspect="1" noChangeShapeType="1"/>
            </p:cNvSpPr>
            <p:nvPr/>
          </p:nvSpPr>
          <p:spPr bwMode="auto">
            <a:xfrm>
              <a:off x="8490218" y="2553114"/>
              <a:ext cx="0" cy="391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8"/>
            <p:cNvSpPr>
              <a:spLocks noChangeAspect="1" noChangeShapeType="1"/>
            </p:cNvSpPr>
            <p:nvPr/>
          </p:nvSpPr>
          <p:spPr bwMode="auto">
            <a:xfrm>
              <a:off x="6011036" y="2057459"/>
              <a:ext cx="195659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15" name="Group 9"/>
            <p:cNvGrpSpPr>
              <a:grpSpLocks noChangeAspect="1"/>
            </p:cNvGrpSpPr>
            <p:nvPr/>
          </p:nvGrpSpPr>
          <p:grpSpPr bwMode="auto">
            <a:xfrm>
              <a:off x="7580706" y="4159723"/>
              <a:ext cx="1332441" cy="300158"/>
              <a:chOff x="2400" y="2937"/>
              <a:chExt cx="960" cy="192"/>
            </a:xfrm>
          </p:grpSpPr>
          <p:sp>
            <p:nvSpPr>
              <p:cNvPr id="37" name="Rectangle 10"/>
              <p:cNvSpPr>
                <a:spLocks noChangeAspect="1" noChangeArrowheads="1"/>
              </p:cNvSpPr>
              <p:nvPr/>
            </p:nvSpPr>
            <p:spPr bwMode="auto">
              <a:xfrm>
                <a:off x="2400" y="2937"/>
                <a:ext cx="960" cy="19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s-&gt;getData()</a:t>
                </a:r>
              </a:p>
            </p:txBody>
          </p:sp>
          <p:sp>
            <p:nvSpPr>
              <p:cNvPr id="38" name="Freeform 11"/>
              <p:cNvSpPr>
                <a:spLocks noChangeAspect="1"/>
              </p:cNvSpPr>
              <p:nvPr/>
            </p:nvSpPr>
            <p:spPr bwMode="auto">
              <a:xfrm>
                <a:off x="3264" y="2937"/>
                <a:ext cx="96" cy="96"/>
              </a:xfrm>
              <a:custGeom>
                <a:avLst/>
                <a:gdLst>
                  <a:gd name="T0" fmla="*/ 0 w 96"/>
                  <a:gd name="T1" fmla="*/ 0 h 96"/>
                  <a:gd name="T2" fmla="*/ 96 w 96"/>
                  <a:gd name="T3" fmla="*/ 96 h 96"/>
                  <a:gd name="T4" fmla="*/ 96 w 96"/>
                  <a:gd name="T5" fmla="*/ 0 h 96"/>
                  <a:gd name="T6" fmla="*/ 0 w 96"/>
                  <a:gd name="T7" fmla="*/ 0 h 9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6"/>
                  <a:gd name="T13" fmla="*/ 0 h 96"/>
                  <a:gd name="T14" fmla="*/ 96 w 96"/>
                  <a:gd name="T15" fmla="*/ 96 h 9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6" h="96">
                    <a:moveTo>
                      <a:pt x="0" y="0"/>
                    </a:moveTo>
                    <a:lnTo>
                      <a:pt x="96" y="96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480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6" name="Group 12"/>
            <p:cNvGrpSpPr>
              <a:grpSpLocks noChangeAspect="1"/>
            </p:cNvGrpSpPr>
            <p:nvPr/>
          </p:nvGrpSpPr>
          <p:grpSpPr bwMode="auto">
            <a:xfrm>
              <a:off x="7967633" y="1775401"/>
              <a:ext cx="1065953" cy="525277"/>
              <a:chOff x="2256" y="1257"/>
              <a:chExt cx="768" cy="336"/>
            </a:xfrm>
          </p:grpSpPr>
          <p:sp>
            <p:nvSpPr>
              <p:cNvPr id="35" name="Rectangle 13"/>
              <p:cNvSpPr>
                <a:spLocks noChangeAspect="1" noChangeArrowheads="1"/>
              </p:cNvSpPr>
              <p:nvPr/>
            </p:nvSpPr>
            <p:spPr bwMode="auto">
              <a:xfrm>
                <a:off x="2256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i="1" noProof="1">
                    <a:latin typeface="Arial" pitchFamily="34" charset="0"/>
                    <a:ea typeface="+mn-ea"/>
                    <a:cs typeface="Arial" pitchFamily="34" charset="0"/>
                  </a:rPr>
                  <a:t>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6" name="Rectangle 14"/>
              <p:cNvSpPr>
                <a:spLocks noChangeAspect="1" noChangeArrowheads="1"/>
              </p:cNvSpPr>
              <p:nvPr/>
            </p:nvSpPr>
            <p:spPr bwMode="auto">
              <a:xfrm>
                <a:off x="2256" y="1438"/>
                <a:ext cx="768" cy="15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i="1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</p:txBody>
          </p:sp>
        </p:grpSp>
        <p:grpSp>
          <p:nvGrpSpPr>
            <p:cNvPr id="17" name="Group 15"/>
            <p:cNvGrpSpPr>
              <a:grpSpLocks noChangeAspect="1"/>
            </p:cNvGrpSpPr>
            <p:nvPr/>
          </p:nvGrpSpPr>
          <p:grpSpPr bwMode="auto">
            <a:xfrm>
              <a:off x="7486485" y="2952763"/>
              <a:ext cx="1550635" cy="675356"/>
              <a:chOff x="240" y="912"/>
              <a:chExt cx="768" cy="432"/>
            </a:xfrm>
          </p:grpSpPr>
          <p:sp>
            <p:nvSpPr>
              <p:cNvPr id="33" name="Rectangle 16"/>
              <p:cNvSpPr>
                <a:spLocks noChangeAspect="1" noChangeArrowheads="1"/>
              </p:cNvSpPr>
              <p:nvPr/>
            </p:nvSpPr>
            <p:spPr bwMode="auto">
              <a:xfrm>
                <a:off x="243" y="914"/>
                <a:ext cx="764" cy="17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ConcreteObserver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4" name="Rectangle 17"/>
              <p:cNvSpPr>
                <a:spLocks noChangeAspect="1" noChangeArrowheads="1"/>
              </p:cNvSpPr>
              <p:nvPr/>
            </p:nvSpPr>
            <p:spPr bwMode="auto">
              <a:xfrm>
                <a:off x="243" y="1092"/>
                <a:ext cx="764" cy="2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update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doSomething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8" name="Line 19"/>
            <p:cNvSpPr>
              <a:spLocks noChangeAspect="1" noChangeShapeType="1"/>
            </p:cNvSpPr>
            <p:nvPr/>
          </p:nvSpPr>
          <p:spPr bwMode="auto">
            <a:xfrm>
              <a:off x="8669601" y="3371827"/>
              <a:ext cx="0" cy="7865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Rectangle 20"/>
            <p:cNvSpPr>
              <a:spLocks noChangeAspect="1" noChangeArrowheads="1"/>
            </p:cNvSpPr>
            <p:nvPr/>
          </p:nvSpPr>
          <p:spPr bwMode="auto">
            <a:xfrm>
              <a:off x="6201319" y="2263362"/>
              <a:ext cx="1332441" cy="52527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state = X;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notify();</a:t>
              </a:r>
              <a:r>
                <a:rPr lang="en-US" sz="1400" noProof="1"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20" name="Freeform 21"/>
            <p:cNvSpPr>
              <a:spLocks noChangeAspect="1"/>
            </p:cNvSpPr>
            <p:nvPr/>
          </p:nvSpPr>
          <p:spPr bwMode="auto">
            <a:xfrm>
              <a:off x="7401020" y="2256977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21" name="Group 22"/>
            <p:cNvGrpSpPr>
              <a:grpSpLocks noChangeAspect="1"/>
            </p:cNvGrpSpPr>
            <p:nvPr/>
          </p:nvGrpSpPr>
          <p:grpSpPr bwMode="auto">
            <a:xfrm>
              <a:off x="5013088" y="1727264"/>
              <a:ext cx="1065953" cy="1967833"/>
              <a:chOff x="961" y="1257"/>
              <a:chExt cx="768" cy="1063"/>
            </a:xfrm>
          </p:grpSpPr>
          <p:sp>
            <p:nvSpPr>
              <p:cNvPr id="30" name="Rectangle 29"/>
              <p:cNvSpPr>
                <a:spLocks noChangeAspect="1" noChangeArrowheads="1"/>
              </p:cNvSpPr>
              <p:nvPr/>
            </p:nvSpPr>
            <p:spPr bwMode="auto">
              <a:xfrm>
                <a:off x="961" y="1257"/>
                <a:ext cx="768" cy="1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algn="ctr"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b="1" noProof="1">
                    <a:latin typeface="Arial" pitchFamily="34" charset="0"/>
                    <a:ea typeface="+mn-ea"/>
                    <a:cs typeface="Arial" pitchFamily="34" charset="0"/>
                  </a:rPr>
                  <a:t>Subject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1" name="Rectangle 30"/>
              <p:cNvSpPr>
                <a:spLocks noChangeAspect="1" noChangeArrowheads="1"/>
              </p:cNvSpPr>
              <p:nvPr/>
            </p:nvSpPr>
            <p:spPr bwMode="auto">
              <a:xfrm>
                <a:off x="961" y="1731"/>
                <a:ext cx="768" cy="58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cs typeface="Arial" pitchFamily="34" charset="0"/>
                  </a:rPr>
                  <a:t>setData</a:t>
                </a:r>
                <a:endParaRPr lang="en-US" sz="1200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getData</a:t>
                </a:r>
                <a:endParaRPr lang="en-US" sz="1200" i="1" noProof="1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cs typeface="Arial" pitchFamily="34" charset="0"/>
                  </a:rPr>
                  <a:t>notify </a:t>
                </a:r>
                <a:endParaRPr lang="en-US" sz="1200" noProof="1" smtClean="0">
                  <a:latin typeface="Arial" pitchFamily="34" charset="0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 smtClean="0">
                    <a:latin typeface="Arial" pitchFamily="34" charset="0"/>
                    <a:ea typeface="+mn-ea"/>
                    <a:cs typeface="Arial" pitchFamily="34" charset="0"/>
                  </a:rPr>
                  <a:t>attach</a:t>
                </a: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detach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sz="1200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32" name="Rectangle 31"/>
              <p:cNvSpPr>
                <a:spLocks noChangeAspect="1" noChangeArrowheads="1"/>
              </p:cNvSpPr>
              <p:nvPr/>
            </p:nvSpPr>
            <p:spPr bwMode="auto">
              <a:xfrm>
                <a:off x="961" y="1435"/>
                <a:ext cx="768" cy="2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2075" tIns="46038" rIns="92075" bIns="46038" anchor="ctr"/>
              <a:lstStyle/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state</a:t>
                </a:r>
              </a:p>
              <a:p>
                <a:pPr defTabSz="76200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1200" noProof="1">
                    <a:latin typeface="Arial" pitchFamily="34" charset="0"/>
                    <a:ea typeface="+mn-ea"/>
                    <a:cs typeface="Arial" pitchFamily="34" charset="0"/>
                  </a:rPr>
                  <a:t>observerList</a:t>
                </a:r>
                <a:endParaRPr lang="en-US" sz="1200" i="1" noProof="1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22" name="Oval 26"/>
            <p:cNvSpPr>
              <a:spLocks noChangeAspect="1" noChangeArrowheads="1"/>
            </p:cNvSpPr>
            <p:nvPr/>
          </p:nvSpPr>
          <p:spPr bwMode="auto">
            <a:xfrm>
              <a:off x="5713616" y="2743897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Line 27"/>
            <p:cNvSpPr>
              <a:spLocks noChangeAspect="1" noChangeShapeType="1"/>
            </p:cNvSpPr>
            <p:nvPr/>
          </p:nvSpPr>
          <p:spPr bwMode="auto">
            <a:xfrm rot="5400000">
              <a:off x="5993949" y="2578447"/>
              <a:ext cx="0" cy="4147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Rectangle 28"/>
            <p:cNvSpPr>
              <a:spLocks noChangeAspect="1" noChangeArrowheads="1"/>
            </p:cNvSpPr>
            <p:nvPr/>
          </p:nvSpPr>
          <p:spPr bwMode="auto">
            <a:xfrm>
              <a:off x="5628792" y="3764558"/>
              <a:ext cx="1598929" cy="6872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for all observers</a:t>
              </a:r>
              <a:br>
                <a:rPr lang="en-US" sz="1200" noProof="1">
                  <a:latin typeface="Arial" pitchFamily="34" charset="0"/>
                  <a:cs typeface="Arial" pitchFamily="34" charset="0"/>
                </a:rPr>
              </a:br>
              <a:r>
                <a:rPr lang="en-US" sz="1200" noProof="1">
                  <a:latin typeface="Arial" pitchFamily="34" charset="0"/>
                  <a:cs typeface="Arial" pitchFamily="34" charset="0"/>
                </a:rPr>
                <a:t>in observerList do</a:t>
              </a:r>
            </a:p>
            <a:p>
              <a:pPr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200" noProof="1">
                  <a:latin typeface="Arial" pitchFamily="34" charset="0"/>
                  <a:cs typeface="Arial" pitchFamily="34" charset="0"/>
                </a:rPr>
                <a:t>   </a:t>
              </a:r>
              <a:r>
                <a:rPr lang="en-US" sz="1200" noProof="1" smtClean="0">
                  <a:latin typeface="Arial" pitchFamily="34" charset="0"/>
                  <a:cs typeface="Arial" pitchFamily="34" charset="0"/>
                </a:rPr>
                <a:t>observer.update()</a:t>
              </a:r>
              <a:endParaRPr lang="en-US" sz="1200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Freeform 29"/>
            <p:cNvSpPr>
              <a:spLocks noChangeAspect="1"/>
            </p:cNvSpPr>
            <p:nvPr/>
          </p:nvSpPr>
          <p:spPr bwMode="auto">
            <a:xfrm>
              <a:off x="7095171" y="3757328"/>
              <a:ext cx="133245" cy="150079"/>
            </a:xfrm>
            <a:custGeom>
              <a:avLst/>
              <a:gdLst>
                <a:gd name="T0" fmla="*/ 0 w 96"/>
                <a:gd name="T1" fmla="*/ 0 h 96"/>
                <a:gd name="T2" fmla="*/ 96 w 96"/>
                <a:gd name="T3" fmla="*/ 96 h 96"/>
                <a:gd name="T4" fmla="*/ 96 w 96"/>
                <a:gd name="T5" fmla="*/ 0 h 96"/>
                <a:gd name="T6" fmla="*/ 0 w 9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6"/>
                <a:gd name="T13" fmla="*/ 0 h 96"/>
                <a:gd name="T14" fmla="*/ 96 w 9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6" h="96">
                  <a:moveTo>
                    <a:pt x="0" y="0"/>
                  </a:moveTo>
                  <a:lnTo>
                    <a:pt x="96" y="96"/>
                  </a:lnTo>
                  <a:lnTo>
                    <a:pt x="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Oval 30"/>
            <p:cNvSpPr>
              <a:spLocks noChangeAspect="1" noChangeArrowheads="1"/>
            </p:cNvSpPr>
            <p:nvPr/>
          </p:nvSpPr>
          <p:spPr bwMode="auto">
            <a:xfrm>
              <a:off x="5599315" y="311750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Line 31"/>
            <p:cNvSpPr>
              <a:spLocks noChangeAspect="1" noChangeShapeType="1"/>
            </p:cNvSpPr>
            <p:nvPr/>
          </p:nvSpPr>
          <p:spPr bwMode="auto">
            <a:xfrm>
              <a:off x="5630377" y="3180633"/>
              <a:ext cx="0" cy="97707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0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 Box 32"/>
            <p:cNvSpPr txBox="1">
              <a:spLocks noChangeAspect="1" noChangeArrowheads="1"/>
            </p:cNvSpPr>
            <p:nvPr/>
          </p:nvSpPr>
          <p:spPr bwMode="auto">
            <a:xfrm>
              <a:off x="7706358" y="2044828"/>
              <a:ext cx="246302" cy="303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defTabSz="762000">
                <a:lnSpc>
                  <a:spcPct val="100000"/>
                </a:lnSpc>
                <a:spcBef>
                  <a:spcPts val="0"/>
                </a:spcBef>
              </a:pPr>
              <a:r>
                <a:rPr lang="en-US" sz="1600" noProof="1">
                  <a:latin typeface="Arial" pitchFamily="34" charset="0"/>
                  <a:cs typeface="Arial" pitchFamily="34" charset="0"/>
                </a:rPr>
                <a:t>*</a:t>
              </a:r>
              <a:endParaRPr lang="en-US" noProof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18"/>
            <p:cNvSpPr>
              <a:spLocks noChangeAspect="1" noChangeArrowheads="1"/>
            </p:cNvSpPr>
            <p:nvPr/>
          </p:nvSpPr>
          <p:spPr bwMode="auto">
            <a:xfrm>
              <a:off x="8625900" y="3317570"/>
              <a:ext cx="66622" cy="750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00000"/>
                </a:lnSpc>
                <a:spcBef>
                  <a:spcPts val="0"/>
                </a:spcBef>
              </a:pPr>
              <a:endParaRPr lang="en-US" sz="480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587247" y="4327356"/>
            <a:ext cx="3948937" cy="2546891"/>
            <a:chOff x="-34442" y="976037"/>
            <a:chExt cx="3948937" cy="2546891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3" y="976037"/>
              <a:ext cx="1420813" cy="1354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Rectangle 42"/>
            <p:cNvSpPr/>
            <p:nvPr/>
          </p:nvSpPr>
          <p:spPr bwMode="auto">
            <a:xfrm>
              <a:off x="140466" y="1176866"/>
              <a:ext cx="1214966" cy="11248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Rectangle 45"/>
            <p:cNvSpPr>
              <a:spLocks noChangeArrowheads="1"/>
            </p:cNvSpPr>
            <p:nvPr/>
          </p:nvSpPr>
          <p:spPr bwMode="auto">
            <a:xfrm>
              <a:off x="1732410" y="2152375"/>
              <a:ext cx="1587" cy="19050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2410272" y="2152375"/>
              <a:ext cx="1588" cy="19050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51"/>
            <p:cNvSpPr>
              <a:spLocks noChangeArrowheads="1"/>
            </p:cNvSpPr>
            <p:nvPr/>
          </p:nvSpPr>
          <p:spPr bwMode="auto">
            <a:xfrm>
              <a:off x="2535685" y="2312712"/>
              <a:ext cx="1587" cy="17463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Rectangle 52"/>
            <p:cNvSpPr>
              <a:spLocks noChangeArrowheads="1"/>
            </p:cNvSpPr>
            <p:nvPr/>
          </p:nvSpPr>
          <p:spPr bwMode="auto">
            <a:xfrm>
              <a:off x="1875285" y="2312712"/>
              <a:ext cx="1587" cy="17463"/>
            </a:xfrm>
            <a:prstGeom prst="rect">
              <a:avLst/>
            </a:pr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Rectangle 40"/>
            <p:cNvSpPr>
              <a:spLocks noChangeAspect="1" noChangeArrowheads="1"/>
            </p:cNvSpPr>
            <p:nvPr/>
          </p:nvSpPr>
          <p:spPr bwMode="auto">
            <a:xfrm>
              <a:off x="417856" y="1497030"/>
              <a:ext cx="660186" cy="48451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100" b="1" u="none" dirty="0">
                  <a:solidFill>
                    <a:srgbClr val="000000"/>
                  </a:solidFill>
                </a:rPr>
                <a:t>HTTP </a:t>
              </a:r>
              <a:r>
                <a:rPr lang="en-US" sz="1100" b="1" u="none" dirty="0" smtClean="0">
                  <a:solidFill>
                    <a:srgbClr val="000000"/>
                  </a:solidFill>
                </a:rPr>
                <a:t/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Client</a:t>
              </a:r>
              <a:endParaRPr lang="en-US" b="1" u="none" dirty="0"/>
            </a:p>
          </p:txBody>
        </p:sp>
        <p:sp>
          <p:nvSpPr>
            <p:cNvPr id="49" name="Rectangle 58"/>
            <p:cNvSpPr>
              <a:spLocks noChangeArrowheads="1"/>
            </p:cNvSpPr>
            <p:nvPr/>
          </p:nvSpPr>
          <p:spPr bwMode="auto">
            <a:xfrm>
              <a:off x="1770157" y="1764470"/>
              <a:ext cx="1885131" cy="152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u="none" dirty="0">
                  <a:solidFill>
                    <a:srgbClr val="000000"/>
                  </a:solidFill>
                </a:rPr>
                <a:t>GET /index.html HTTP/1.0</a:t>
              </a:r>
              <a:endParaRPr lang="en-US" sz="2400" b="1" u="none" dirty="0"/>
            </a:p>
          </p:txBody>
        </p:sp>
        <p:sp>
          <p:nvSpPr>
            <p:cNvPr id="50" name="Rectangle 59"/>
            <p:cNvSpPr>
              <a:spLocks noChangeArrowheads="1"/>
            </p:cNvSpPr>
            <p:nvPr/>
          </p:nvSpPr>
          <p:spPr bwMode="auto">
            <a:xfrm>
              <a:off x="-34442" y="2769684"/>
              <a:ext cx="2224968" cy="152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u="none" dirty="0">
                  <a:solidFill>
                    <a:srgbClr val="000000"/>
                  </a:solidFill>
                </a:rPr>
                <a:t>&lt;</a:t>
              </a:r>
              <a:r>
                <a:rPr lang="en-US" sz="1100" b="1" u="none" dirty="0" smtClean="0">
                  <a:solidFill>
                    <a:srgbClr val="000000"/>
                  </a:solidFill>
                </a:rPr>
                <a:t>H1&gt;DOC group </a:t>
              </a:r>
              <a:r>
                <a:rPr lang="en-US" sz="1100" b="1" u="none" dirty="0">
                  <a:solidFill>
                    <a:srgbClr val="000000"/>
                  </a:solidFill>
                </a:rPr>
                <a:t>page&lt;/H1&gt;...</a:t>
              </a:r>
              <a:endParaRPr lang="en-US" sz="2400" b="1" u="none" dirty="0"/>
            </a:p>
          </p:txBody>
        </p:sp>
        <p:sp>
          <p:nvSpPr>
            <p:cNvPr id="51" name="Freeform 70"/>
            <p:cNvSpPr>
              <a:spLocks/>
            </p:cNvSpPr>
            <p:nvPr/>
          </p:nvSpPr>
          <p:spPr bwMode="auto">
            <a:xfrm>
              <a:off x="94053" y="2107419"/>
              <a:ext cx="1588" cy="26988"/>
            </a:xfrm>
            <a:custGeom>
              <a:avLst/>
              <a:gdLst>
                <a:gd name="T0" fmla="*/ 0 w 1"/>
                <a:gd name="T1" fmla="*/ 40 h 11"/>
                <a:gd name="T2" fmla="*/ 0 w 1"/>
                <a:gd name="T3" fmla="*/ 40 h 11"/>
                <a:gd name="T4" fmla="*/ 0 w 1"/>
                <a:gd name="T5" fmla="*/ 40 h 11"/>
                <a:gd name="T6" fmla="*/ 0 w 1"/>
                <a:gd name="T7" fmla="*/ 0 h 11"/>
                <a:gd name="T8" fmla="*/ 0 w 1"/>
                <a:gd name="T9" fmla="*/ 0 h 11"/>
                <a:gd name="T10" fmla="*/ 0 w 1"/>
                <a:gd name="T11" fmla="*/ 0 h 11"/>
                <a:gd name="T12" fmla="*/ 0 w 1"/>
                <a:gd name="T13" fmla="*/ 4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1"/>
                <a:gd name="T23" fmla="*/ 1 w 1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92"/>
            <p:cNvSpPr>
              <a:spLocks/>
            </p:cNvSpPr>
            <p:nvPr/>
          </p:nvSpPr>
          <p:spPr bwMode="auto">
            <a:xfrm>
              <a:off x="854465" y="2107419"/>
              <a:ext cx="1588" cy="26988"/>
            </a:xfrm>
            <a:custGeom>
              <a:avLst/>
              <a:gdLst>
                <a:gd name="T0" fmla="*/ 0 w 1"/>
                <a:gd name="T1" fmla="*/ 40 h 11"/>
                <a:gd name="T2" fmla="*/ 0 w 1"/>
                <a:gd name="T3" fmla="*/ 40 h 11"/>
                <a:gd name="T4" fmla="*/ 0 w 1"/>
                <a:gd name="T5" fmla="*/ 40 h 11"/>
                <a:gd name="T6" fmla="*/ 0 w 1"/>
                <a:gd name="T7" fmla="*/ 0 h 11"/>
                <a:gd name="T8" fmla="*/ 0 w 1"/>
                <a:gd name="T9" fmla="*/ 0 h 11"/>
                <a:gd name="T10" fmla="*/ 0 w 1"/>
                <a:gd name="T11" fmla="*/ 0 h 11"/>
                <a:gd name="T12" fmla="*/ 0 w 1"/>
                <a:gd name="T13" fmla="*/ 4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1"/>
                <a:gd name="T23" fmla="*/ 1 w 1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blipFill dpi="0" rotWithShape="0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3" name="Group 110"/>
            <p:cNvGrpSpPr>
              <a:grpSpLocks/>
            </p:cNvGrpSpPr>
            <p:nvPr/>
          </p:nvGrpSpPr>
          <p:grpSpPr bwMode="auto">
            <a:xfrm rot="1623600">
              <a:off x="1450608" y="2236512"/>
              <a:ext cx="1066800" cy="152400"/>
              <a:chOff x="1427" y="698"/>
              <a:chExt cx="672" cy="96"/>
            </a:xfrm>
          </p:grpSpPr>
          <p:sp>
            <p:nvSpPr>
              <p:cNvPr id="61" name="Oval 108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62" name="Line 109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54" name="Group 111"/>
            <p:cNvGrpSpPr>
              <a:grpSpLocks/>
            </p:cNvGrpSpPr>
            <p:nvPr/>
          </p:nvGrpSpPr>
          <p:grpSpPr bwMode="auto">
            <a:xfrm rot="1532858" flipH="1">
              <a:off x="1446172" y="2474711"/>
              <a:ext cx="1066800" cy="152400"/>
              <a:chOff x="1427" y="698"/>
              <a:chExt cx="672" cy="96"/>
            </a:xfrm>
          </p:grpSpPr>
          <p:sp>
            <p:nvSpPr>
              <p:cNvPr id="59" name="Oval 112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60" name="Line 113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82" y="2168790"/>
              <a:ext cx="1420813" cy="1354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6" name="Rectangle 55"/>
            <p:cNvSpPr/>
            <p:nvPr/>
          </p:nvSpPr>
          <p:spPr bwMode="auto">
            <a:xfrm>
              <a:off x="2540095" y="2369619"/>
              <a:ext cx="1214966" cy="11248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ectangle 40"/>
            <p:cNvSpPr>
              <a:spLocks noChangeAspect="1" noChangeArrowheads="1"/>
            </p:cNvSpPr>
            <p:nvPr/>
          </p:nvSpPr>
          <p:spPr bwMode="auto">
            <a:xfrm>
              <a:off x="2802538" y="2569040"/>
              <a:ext cx="690080" cy="457049"/>
            </a:xfrm>
            <a:prstGeom prst="rect">
              <a:avLst/>
            </a:prstGeom>
            <a:solidFill>
              <a:srgbClr val="E1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100" b="1" u="none" dirty="0">
                  <a:solidFill>
                    <a:srgbClr val="000000"/>
                  </a:solidFill>
                </a:rPr>
                <a:t>HTTP </a:t>
              </a:r>
              <a:r>
                <a:rPr lang="en-US" sz="1100" b="1" u="none" dirty="0" smtClean="0">
                  <a:solidFill>
                    <a:srgbClr val="000000"/>
                  </a:solidFill>
                </a:rPr>
                <a:t/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Server</a:t>
              </a:r>
              <a:endParaRPr lang="en-US" b="1" u="none" dirty="0"/>
            </a:p>
          </p:txBody>
        </p:sp>
        <p:sp>
          <p:nvSpPr>
            <p:cNvPr id="58" name="Rectangle 82"/>
            <p:cNvSpPr>
              <a:spLocks noChangeArrowheads="1"/>
            </p:cNvSpPr>
            <p:nvPr/>
          </p:nvSpPr>
          <p:spPr bwMode="auto">
            <a:xfrm>
              <a:off x="2661827" y="3162865"/>
              <a:ext cx="1030731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u="none" dirty="0" smtClean="0">
                  <a:solidFill>
                    <a:srgbClr val="000000"/>
                  </a:solidFill>
                </a:rPr>
                <a:t>www.dre.</a:t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vanderbilt.edu</a:t>
              </a:r>
              <a:endParaRPr lang="en-US" b="1" u="none" dirty="0"/>
            </a:p>
          </p:txBody>
        </p:sp>
      </p:grpSp>
      <p:pic>
        <p:nvPicPr>
          <p:cNvPr id="6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46" y="4854221"/>
            <a:ext cx="1314499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5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5" y="3288347"/>
            <a:ext cx="1288934" cy="15777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03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 bwMode="auto">
          <a:xfrm>
            <a:off x="7764" y="6358194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Topics Covered in this Part of the Module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-1" y="941875"/>
            <a:ext cx="4966856" cy="5531460"/>
          </a:xfrm>
        </p:spPr>
        <p:txBody>
          <a:bodyPr/>
          <a:lstStyle/>
          <a:p>
            <a:pPr marL="228600" lvl="1" indent="-228600">
              <a:spcBef>
                <a:spcPts val="600"/>
              </a:spcBef>
              <a:buSzPct val="100000"/>
              <a:defRPr/>
            </a:pP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Explore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motivations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for &amp; challenges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concurrent </a:t>
            </a:r>
            <a:r>
              <a:rPr lang="en-US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networked </a:t>
            </a:r>
            <a:r>
              <a:rPr lang="en-US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software</a:t>
            </a:r>
          </a:p>
          <a:p>
            <a:pPr marL="228600" lvl="1" indent="-228600">
              <a:spcBef>
                <a:spcPts val="600"/>
              </a:spcBef>
              <a:buSzPct val="10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Describe how </a:t>
            </a:r>
            <a:r>
              <a:rPr lang="en-US" altLang="zh-CN" i="1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altLang="zh-CN" i="1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frameworks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help address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challenges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of concurrent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networked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software</a:t>
            </a:r>
          </a:p>
          <a:p>
            <a:pPr marL="228600" lvl="1" indent="-228600">
              <a:spcBef>
                <a:spcPts val="600"/>
              </a:spcBef>
              <a:buSzPct val="10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Outline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the course “</a:t>
            </a:r>
            <a:r>
              <a:rPr lang="en-US" altLang="zh-CN" kern="1200" dirty="0" err="1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prerequisities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”</a:t>
            </a:r>
          </a:p>
          <a:p>
            <a:pPr marL="228600" lvl="1" indent="-228600">
              <a:spcBef>
                <a:spcPts val="6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sz="2000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Present an overview of the three sections in the course syllabus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992" y="1365839"/>
            <a:ext cx="2917697" cy="205642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96700" y="970591"/>
            <a:ext cx="12602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934" y="3956723"/>
            <a:ext cx="3553813" cy="305012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296700" y="3615091"/>
            <a:ext cx="12602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Section </a:t>
            </a:r>
            <a:r>
              <a:rPr lang="en-US" b="1" dirty="0" smtClean="0"/>
              <a:t>2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706951" y="3894016"/>
            <a:ext cx="126028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Section 3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4" y="4204550"/>
            <a:ext cx="3991034" cy="250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771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 bwMode="auto">
          <a:xfrm>
            <a:off x="21772" y="6359855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“Prerequisites”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16760"/>
            <a:ext cx="8655626" cy="5662450"/>
          </a:xfrm>
        </p:spPr>
        <p:txBody>
          <a:bodyPr/>
          <a:lstStyle/>
          <a:p>
            <a:pPr marL="2333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 smtClean="0"/>
              <a:t>When I teach courses on patterns &amp; frameworks at Vanderbilt University, I can rely on the students having taken the </a:t>
            </a:r>
            <a:r>
              <a:rPr lang="en-US" dirty="0" err="1" smtClean="0"/>
              <a:t>prerequsities</a:t>
            </a:r>
            <a:r>
              <a:rPr lang="en-US" dirty="0" smtClean="0"/>
              <a:t> </a:t>
            </a:r>
          </a:p>
        </p:txBody>
      </p:sp>
      <p:sp>
        <p:nvSpPr>
          <p:cNvPr id="3" name="Freeform 2"/>
          <p:cNvSpPr/>
          <p:nvPr/>
        </p:nvSpPr>
        <p:spPr bwMode="auto">
          <a:xfrm>
            <a:off x="831273" y="3189259"/>
            <a:ext cx="498763" cy="1122218"/>
          </a:xfrm>
          <a:custGeom>
            <a:avLst/>
            <a:gdLst>
              <a:gd name="connsiteX0" fmla="*/ 0 w 540327"/>
              <a:gd name="connsiteY0" fmla="*/ 0 h 1111827"/>
              <a:gd name="connsiteX1" fmla="*/ 31173 w 540327"/>
              <a:gd name="connsiteY1" fmla="*/ 1111827 h 1111827"/>
              <a:gd name="connsiteX2" fmla="*/ 540327 w 540327"/>
              <a:gd name="connsiteY2" fmla="*/ 1111827 h 1111827"/>
              <a:gd name="connsiteX0" fmla="*/ 0 w 540327"/>
              <a:gd name="connsiteY0" fmla="*/ 0 h 1111827"/>
              <a:gd name="connsiteX1" fmla="*/ 0 w 540327"/>
              <a:gd name="connsiteY1" fmla="*/ 1101436 h 1111827"/>
              <a:gd name="connsiteX2" fmla="*/ 540327 w 540327"/>
              <a:gd name="connsiteY2" fmla="*/ 1111827 h 1111827"/>
              <a:gd name="connsiteX0" fmla="*/ 0 w 540327"/>
              <a:gd name="connsiteY0" fmla="*/ 0 h 1122218"/>
              <a:gd name="connsiteX1" fmla="*/ 0 w 540327"/>
              <a:gd name="connsiteY1" fmla="*/ 1122218 h 1122218"/>
              <a:gd name="connsiteX2" fmla="*/ 540327 w 540327"/>
              <a:gd name="connsiteY2" fmla="*/ 1111827 h 1122218"/>
              <a:gd name="connsiteX0" fmla="*/ 0 w 540327"/>
              <a:gd name="connsiteY0" fmla="*/ 0 h 1143000"/>
              <a:gd name="connsiteX1" fmla="*/ 0 w 540327"/>
              <a:gd name="connsiteY1" fmla="*/ 1122218 h 1143000"/>
              <a:gd name="connsiteX2" fmla="*/ 540327 w 540327"/>
              <a:gd name="connsiteY2" fmla="*/ 1143000 h 1143000"/>
              <a:gd name="connsiteX0" fmla="*/ 0 w 498763"/>
              <a:gd name="connsiteY0" fmla="*/ 0 h 1122218"/>
              <a:gd name="connsiteX1" fmla="*/ 0 w 498763"/>
              <a:gd name="connsiteY1" fmla="*/ 1122218 h 1122218"/>
              <a:gd name="connsiteX2" fmla="*/ 498763 w 498763"/>
              <a:gd name="connsiteY2" fmla="*/ 1122218 h 11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763" h="1122218">
                <a:moveTo>
                  <a:pt x="0" y="0"/>
                </a:moveTo>
                <a:lnTo>
                  <a:pt x="0" y="1122218"/>
                </a:lnTo>
                <a:lnTo>
                  <a:pt x="498763" y="1122218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Isosceles Triangle 1"/>
          <p:cNvSpPr/>
          <p:nvPr/>
        </p:nvSpPr>
        <p:spPr bwMode="auto">
          <a:xfrm>
            <a:off x="550717" y="3397193"/>
            <a:ext cx="561109" cy="488373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1808365" y="5038064"/>
            <a:ext cx="498763" cy="1122218"/>
          </a:xfrm>
          <a:custGeom>
            <a:avLst/>
            <a:gdLst>
              <a:gd name="connsiteX0" fmla="*/ 0 w 540327"/>
              <a:gd name="connsiteY0" fmla="*/ 0 h 1111827"/>
              <a:gd name="connsiteX1" fmla="*/ 31173 w 540327"/>
              <a:gd name="connsiteY1" fmla="*/ 1111827 h 1111827"/>
              <a:gd name="connsiteX2" fmla="*/ 540327 w 540327"/>
              <a:gd name="connsiteY2" fmla="*/ 1111827 h 1111827"/>
              <a:gd name="connsiteX0" fmla="*/ 0 w 540327"/>
              <a:gd name="connsiteY0" fmla="*/ 0 h 1111827"/>
              <a:gd name="connsiteX1" fmla="*/ 0 w 540327"/>
              <a:gd name="connsiteY1" fmla="*/ 1101436 h 1111827"/>
              <a:gd name="connsiteX2" fmla="*/ 540327 w 540327"/>
              <a:gd name="connsiteY2" fmla="*/ 1111827 h 1111827"/>
              <a:gd name="connsiteX0" fmla="*/ 0 w 540327"/>
              <a:gd name="connsiteY0" fmla="*/ 0 h 1122218"/>
              <a:gd name="connsiteX1" fmla="*/ 0 w 540327"/>
              <a:gd name="connsiteY1" fmla="*/ 1122218 h 1122218"/>
              <a:gd name="connsiteX2" fmla="*/ 540327 w 540327"/>
              <a:gd name="connsiteY2" fmla="*/ 1111827 h 1122218"/>
              <a:gd name="connsiteX0" fmla="*/ 0 w 540327"/>
              <a:gd name="connsiteY0" fmla="*/ 0 h 1143000"/>
              <a:gd name="connsiteX1" fmla="*/ 0 w 540327"/>
              <a:gd name="connsiteY1" fmla="*/ 1122218 h 1143000"/>
              <a:gd name="connsiteX2" fmla="*/ 540327 w 540327"/>
              <a:gd name="connsiteY2" fmla="*/ 1143000 h 1143000"/>
              <a:gd name="connsiteX0" fmla="*/ 0 w 498763"/>
              <a:gd name="connsiteY0" fmla="*/ 0 h 1122218"/>
              <a:gd name="connsiteX1" fmla="*/ 0 w 498763"/>
              <a:gd name="connsiteY1" fmla="*/ 1122218 h 1122218"/>
              <a:gd name="connsiteX2" fmla="*/ 498763 w 498763"/>
              <a:gd name="connsiteY2" fmla="*/ 1122218 h 11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763" h="1122218">
                <a:moveTo>
                  <a:pt x="0" y="0"/>
                </a:moveTo>
                <a:lnTo>
                  <a:pt x="0" y="1122218"/>
                </a:lnTo>
                <a:lnTo>
                  <a:pt x="498763" y="1122218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Isosceles Triangle 16"/>
          <p:cNvSpPr/>
          <p:nvPr/>
        </p:nvSpPr>
        <p:spPr bwMode="auto">
          <a:xfrm>
            <a:off x="1527809" y="5344124"/>
            <a:ext cx="561109" cy="488373"/>
          </a:xfrm>
          <a:prstGeom prst="triangl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25" y="1669647"/>
            <a:ext cx="6655308" cy="161772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23" y="3538953"/>
            <a:ext cx="6663690" cy="16931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519" y="5465539"/>
            <a:ext cx="6663690" cy="1332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1732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“Prerequisites”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16760"/>
            <a:ext cx="5421085" cy="5662450"/>
          </a:xfrm>
        </p:spPr>
        <p:txBody>
          <a:bodyPr/>
          <a:lstStyle/>
          <a:p>
            <a:pPr marL="2333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 smtClean="0"/>
              <a:t>Ideally, you are at least somewhat </a:t>
            </a:r>
            <a:br>
              <a:rPr lang="en-US" dirty="0" smtClean="0"/>
            </a:br>
            <a:r>
              <a:rPr lang="en-US" dirty="0" smtClean="0"/>
              <a:t>familiar with </a:t>
            </a:r>
          </a:p>
          <a:p>
            <a:pPr marL="4619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b="1" dirty="0" smtClean="0"/>
              <a:t>OO </a:t>
            </a:r>
            <a:r>
              <a:rPr lang="en-US" b="1" dirty="0"/>
              <a:t>programming </a:t>
            </a:r>
            <a:r>
              <a:rPr lang="en-US" b="1" dirty="0" smtClean="0"/>
              <a:t>languages</a:t>
            </a:r>
          </a:p>
          <a:p>
            <a:pPr marL="687388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e</a:t>
            </a:r>
            <a:r>
              <a:rPr lang="en-US" dirty="0" smtClean="0"/>
              <a:t>.g., classes</a:t>
            </a:r>
            <a:r>
              <a:rPr lang="en-US" dirty="0"/>
              <a:t>, inheritance, dynamic binding, </a:t>
            </a:r>
            <a:r>
              <a:rPr lang="en-US" dirty="0" smtClean="0"/>
              <a:t>&amp; parameterized </a:t>
            </a:r>
            <a:r>
              <a:rPr lang="en-US" dirty="0"/>
              <a:t>types available in Java, C++, </a:t>
            </a:r>
            <a:r>
              <a:rPr lang="en-US" dirty="0" smtClean="0"/>
              <a:t>C#, etc.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544" y="6438839"/>
            <a:ext cx="900715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If you don’t know Java or C++ you’ll struggle with later sections of the course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>
            <a:off x="5586221" y="971082"/>
            <a:ext cx="34954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emplate &lt;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T&gt;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: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public Observer&lt;T&gt; {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public: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virtual void update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(Observable&lt;T&gt;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obs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T &amp;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arg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{ /* … */ }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515" y="3393707"/>
            <a:ext cx="89881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emplate &lt;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typename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T&gt; class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: </a:t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public Observable&lt;T&gt;, public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ACE_Task_Base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{ public: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virtual void svc () { /* … */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notify_observers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(/* … */); }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515" y="4600869"/>
            <a:ext cx="62966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Data_Block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Data_Block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-&gt;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add_observer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event_handler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Event_Task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Data_Block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task (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event_source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task-&gt;activate ();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…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607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“Prerequisites”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16760"/>
            <a:ext cx="5421085" cy="5662450"/>
          </a:xfrm>
        </p:spPr>
        <p:txBody>
          <a:bodyPr/>
          <a:lstStyle/>
          <a:p>
            <a:pPr marL="2333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Ideally, you are at least somewhat </a:t>
            </a:r>
            <a:br>
              <a:rPr lang="en-US" dirty="0"/>
            </a:br>
            <a:r>
              <a:rPr lang="en-US" dirty="0"/>
              <a:t>familiar with 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OO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programming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languages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classes, inheritance, dynamic binding, &amp; parameterized types available in Java, C++, C#, etc. </a:t>
            </a:r>
          </a:p>
          <a:p>
            <a:pPr marL="4619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b="1" dirty="0" smtClean="0"/>
              <a:t>OO design concepts &amp; notations</a:t>
            </a:r>
          </a:p>
          <a:p>
            <a:pPr marL="687388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e</a:t>
            </a:r>
            <a:r>
              <a:rPr lang="en-US" dirty="0" smtClean="0"/>
              <a:t>.g., encapsulation, abstraction, polymorphism, extensibility</a:t>
            </a:r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2" y="1017587"/>
            <a:ext cx="3517900" cy="294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640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 bwMode="auto">
          <a:xfrm>
            <a:off x="3842" y="6333396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Concurrent Software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990112" y="1017525"/>
            <a:ext cx="5137568" cy="3816546"/>
            <a:chOff x="4572236" y="1097972"/>
            <a:chExt cx="4405076" cy="3078154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679" y="1167606"/>
              <a:ext cx="4164633" cy="3008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8"/>
            <p:cNvSpPr/>
            <p:nvPr/>
          </p:nvSpPr>
          <p:spPr bwMode="auto">
            <a:xfrm>
              <a:off x="4581990" y="1320907"/>
              <a:ext cx="1673653" cy="9485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Isosceles Triangle 2"/>
            <p:cNvSpPr/>
            <p:nvPr/>
          </p:nvSpPr>
          <p:spPr bwMode="auto">
            <a:xfrm rot="1415629">
              <a:off x="5739125" y="1371724"/>
              <a:ext cx="628675" cy="219473"/>
            </a:xfrm>
            <a:custGeom>
              <a:avLst/>
              <a:gdLst>
                <a:gd name="connsiteX0" fmla="*/ 0 w 697701"/>
                <a:gd name="connsiteY0" fmla="*/ 248365 h 248365"/>
                <a:gd name="connsiteX1" fmla="*/ 697701 w 697701"/>
                <a:gd name="connsiteY1" fmla="*/ 0 h 248365"/>
                <a:gd name="connsiteX2" fmla="*/ 697701 w 697701"/>
                <a:gd name="connsiteY2" fmla="*/ 248365 h 248365"/>
                <a:gd name="connsiteX3" fmla="*/ 0 w 697701"/>
                <a:gd name="connsiteY3" fmla="*/ 248365 h 248365"/>
                <a:gd name="connsiteX0" fmla="*/ 0 w 697701"/>
                <a:gd name="connsiteY0" fmla="*/ 204442 h 204442"/>
                <a:gd name="connsiteX1" fmla="*/ 527906 w 697701"/>
                <a:gd name="connsiteY1" fmla="*/ 0 h 204442"/>
                <a:gd name="connsiteX2" fmla="*/ 697701 w 697701"/>
                <a:gd name="connsiteY2" fmla="*/ 204442 h 204442"/>
                <a:gd name="connsiteX3" fmla="*/ 0 w 697701"/>
                <a:gd name="connsiteY3" fmla="*/ 204442 h 204442"/>
                <a:gd name="connsiteX0" fmla="*/ 0 w 628675"/>
                <a:gd name="connsiteY0" fmla="*/ 204442 h 219473"/>
                <a:gd name="connsiteX1" fmla="*/ 527906 w 628675"/>
                <a:gd name="connsiteY1" fmla="*/ 0 h 219473"/>
                <a:gd name="connsiteX2" fmla="*/ 628675 w 628675"/>
                <a:gd name="connsiteY2" fmla="*/ 219473 h 219473"/>
                <a:gd name="connsiteX3" fmla="*/ 0 w 628675"/>
                <a:gd name="connsiteY3" fmla="*/ 204442 h 21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75" h="219473">
                  <a:moveTo>
                    <a:pt x="0" y="204442"/>
                  </a:moveTo>
                  <a:lnTo>
                    <a:pt x="527906" y="0"/>
                  </a:lnTo>
                  <a:lnTo>
                    <a:pt x="628675" y="219473"/>
                  </a:lnTo>
                  <a:lnTo>
                    <a:pt x="0" y="204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236" y="2269944"/>
              <a:ext cx="907097" cy="1050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90" y="3149708"/>
              <a:ext cx="1820538" cy="1006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 bwMode="auto">
            <a:xfrm>
              <a:off x="7973205" y="2425506"/>
              <a:ext cx="343479" cy="7184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5400000">
              <a:off x="6255162" y="3007030"/>
              <a:ext cx="455458" cy="11888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458">
              <a:off x="4860559" y="3222320"/>
              <a:ext cx="1284538" cy="88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89" y="3265931"/>
              <a:ext cx="34131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4949292" y="1097972"/>
              <a:ext cx="768159" cy="24468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latin typeface="Arial" pitchFamily="34" charset="0"/>
                  <a:cs typeface="Arial" pitchFamily="34" charset="0"/>
                </a:rPr>
                <a:t>SERVER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8" name="Picture 5" descr="http://farm5.staticflickr.com/4072/4297002549_c6f254874a_b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620" y="1296026"/>
              <a:ext cx="684059" cy="9239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-1" y="965575"/>
            <a:ext cx="4471386" cy="2246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Leverage hardware/software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advances</a:t>
            </a:r>
          </a:p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Simplify program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structure</a:t>
            </a:r>
          </a:p>
          <a:p>
            <a:pPr marL="457200" indent="-28098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by allow blocking operations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36" y="2508652"/>
            <a:ext cx="3777276" cy="428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20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309" y="6343343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“Prerequisites”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16760"/>
            <a:ext cx="5421085" cy="5662450"/>
          </a:xfrm>
        </p:spPr>
        <p:txBody>
          <a:bodyPr/>
          <a:lstStyle/>
          <a:p>
            <a:pPr marL="2333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Ideally, you are at least somewhat </a:t>
            </a:r>
            <a:br>
              <a:rPr lang="en-US" dirty="0"/>
            </a:br>
            <a:r>
              <a:rPr lang="en-US" dirty="0"/>
              <a:t>familiar with 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OO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programming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languages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classes, inheritance, dynamic binding, &amp; parameterized types available in Java, C++, C#, etc. </a:t>
            </a:r>
          </a:p>
          <a:p>
            <a:pPr marL="4619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b="1" dirty="0" smtClean="0"/>
              <a:t>OO design concepts &amp; notations</a:t>
            </a:r>
          </a:p>
          <a:p>
            <a:pPr marL="687388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e</a:t>
            </a:r>
            <a:r>
              <a:rPr lang="en-US" dirty="0" smtClean="0"/>
              <a:t>.g., encapsulation, abstraction, polymorphism, extensibility, &amp; UML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2408" y="3918861"/>
            <a:ext cx="7517984" cy="2912515"/>
            <a:chOff x="1317217" y="4316557"/>
            <a:chExt cx="7029450" cy="2478913"/>
          </a:xfrm>
        </p:grpSpPr>
        <p:pic>
          <p:nvPicPr>
            <p:cNvPr id="36" name="Picture 20" descr="omt-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17217" y="4617421"/>
              <a:ext cx="3757612" cy="21780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15" descr="omt-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849529" y="4786457"/>
              <a:ext cx="1244600" cy="261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16" descr="omt-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35004" y="4634057"/>
              <a:ext cx="1984375" cy="273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18" descr="omt-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944529" y="4902345"/>
              <a:ext cx="1922463" cy="220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13" descr="omt-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258604" y="5972987"/>
              <a:ext cx="4395788" cy="539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" name="Picture 19" descr="omt-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52267" y="4449907"/>
              <a:ext cx="1644650" cy="792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21" descr="omt-4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04842" y="4316557"/>
              <a:ext cx="4441825" cy="1011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2" y="1017587"/>
            <a:ext cx="3517900" cy="294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5320146" y="5766955"/>
            <a:ext cx="1537854" cy="90506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58692" y="6449253"/>
            <a:ext cx="5383430" cy="3416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11"/>
              </a:rPr>
              <a:t>en.wikipedia.org/wiki/</a:t>
            </a:r>
            <a:r>
              <a:rPr lang="en-US" dirty="0" err="1" smtClean="0">
                <a:hlinkClick r:id="rId11"/>
              </a:rPr>
              <a:t>Unified_Modeling_Language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0537" y="5814758"/>
            <a:ext cx="1398140" cy="4801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i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mplementation</a:t>
            </a:r>
            <a:br>
              <a:rPr lang="en-US" sz="1400" dirty="0" smtClean="0">
                <a:latin typeface="Arial" pitchFamily="34" charset="0"/>
                <a:cs typeface="Arial" pitchFamily="34" charset="0"/>
              </a:rPr>
            </a:br>
            <a:r>
              <a:rPr lang="en-US" sz="1400" dirty="0" err="1" smtClean="0">
                <a:latin typeface="Arial" pitchFamily="34" charset="0"/>
                <a:cs typeface="Arial" pitchFamily="34" charset="0"/>
              </a:rPr>
              <a:t>pseudocode</a:t>
            </a:r>
            <a:endParaRPr lang="en-US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Freeform 29"/>
          <p:cNvSpPr>
            <a:spLocks noChangeAspect="1"/>
          </p:cNvSpPr>
          <p:nvPr/>
        </p:nvSpPr>
        <p:spPr bwMode="auto">
          <a:xfrm>
            <a:off x="6596403" y="5814746"/>
            <a:ext cx="133245" cy="150079"/>
          </a:xfrm>
          <a:custGeom>
            <a:avLst/>
            <a:gdLst>
              <a:gd name="T0" fmla="*/ 0 w 96"/>
              <a:gd name="T1" fmla="*/ 0 h 96"/>
              <a:gd name="T2" fmla="*/ 96 w 96"/>
              <a:gd name="T3" fmla="*/ 96 h 96"/>
              <a:gd name="T4" fmla="*/ 96 w 96"/>
              <a:gd name="T5" fmla="*/ 0 h 96"/>
              <a:gd name="T6" fmla="*/ 0 w 96"/>
              <a:gd name="T7" fmla="*/ 0 h 96"/>
              <a:gd name="T8" fmla="*/ 0 60000 65536"/>
              <a:gd name="T9" fmla="*/ 0 60000 65536"/>
              <a:gd name="T10" fmla="*/ 0 60000 65536"/>
              <a:gd name="T11" fmla="*/ 0 60000 65536"/>
              <a:gd name="T12" fmla="*/ 0 w 96"/>
              <a:gd name="T13" fmla="*/ 0 h 96"/>
              <a:gd name="T14" fmla="*/ 96 w 96"/>
              <a:gd name="T15" fmla="*/ 96 h 9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6" h="96">
                <a:moveTo>
                  <a:pt x="0" y="0"/>
                </a:moveTo>
                <a:lnTo>
                  <a:pt x="96" y="96"/>
                </a:lnTo>
                <a:lnTo>
                  <a:pt x="9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48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82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390" y="1336449"/>
            <a:ext cx="3405573" cy="2090146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“Prerequisites”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16760"/>
            <a:ext cx="5268685" cy="5662450"/>
          </a:xfrm>
        </p:spPr>
        <p:txBody>
          <a:bodyPr/>
          <a:lstStyle/>
          <a:p>
            <a:pPr marL="2333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Ideally, you are at least somewhat </a:t>
            </a:r>
            <a:br>
              <a:rPr lang="en-US" dirty="0"/>
            </a:br>
            <a:r>
              <a:rPr lang="en-US" dirty="0"/>
              <a:t>familiar with 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OO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programming 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languages</a:t>
            </a: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.g., classes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inheritance, dynamic binding,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&amp; parameterized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types available in Java, C++,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C#, etc.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OO design concepts &amp; notations</a:t>
            </a: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e.g., encapsulation, abstraction, polymorphism, extensibility, &amp; UML</a:t>
            </a:r>
          </a:p>
          <a:p>
            <a:pPr marL="4619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b="1" dirty="0" smtClean="0"/>
              <a:t>Systems </a:t>
            </a:r>
            <a:r>
              <a:rPr lang="en-US" b="1" dirty="0"/>
              <a:t>programming concepts </a:t>
            </a:r>
            <a:endParaRPr lang="en-US" b="1" dirty="0" smtClean="0"/>
          </a:p>
          <a:p>
            <a:pPr marL="687388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e</a:t>
            </a:r>
            <a:r>
              <a:rPr lang="en-US" dirty="0" smtClean="0"/>
              <a:t>.g., event </a:t>
            </a:r>
            <a:r>
              <a:rPr lang="en-US" dirty="0" smtClean="0"/>
              <a:t>(de)</a:t>
            </a:r>
            <a:r>
              <a:rPr lang="en-US" dirty="0" err="1" smtClean="0"/>
              <a:t>muxing</a:t>
            </a:r>
            <a:r>
              <a:rPr lang="en-US" dirty="0" smtClean="0"/>
              <a:t>, </a:t>
            </a:r>
            <a:r>
              <a:rPr lang="en-US" dirty="0"/>
              <a:t>processes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threads</a:t>
            </a:r>
            <a:r>
              <a:rPr lang="en-US" dirty="0"/>
              <a:t>, synchronization, </a:t>
            </a:r>
            <a:r>
              <a:rPr lang="en-US" dirty="0" smtClean="0"/>
              <a:t>&amp; inter-</a:t>
            </a:r>
            <a:br>
              <a:rPr lang="en-US" dirty="0" smtClean="0"/>
            </a:br>
            <a:r>
              <a:rPr lang="en-US" dirty="0" smtClean="0"/>
              <a:t>process communication (IPC)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907" y="3810000"/>
            <a:ext cx="3792538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0460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“Prerequisites”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16760"/>
            <a:ext cx="5382391" cy="5662450"/>
          </a:xfrm>
        </p:spPr>
        <p:txBody>
          <a:bodyPr/>
          <a:lstStyle/>
          <a:p>
            <a:pPr marL="2333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Ideally, you are at least somewhat </a:t>
            </a:r>
            <a:br>
              <a:rPr lang="en-US" dirty="0"/>
            </a:br>
            <a:r>
              <a:rPr lang="en-US" dirty="0"/>
              <a:t>familiar with 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OO programming languages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classes, inheritance, dynamic binding, &amp; parameterized types available in Java, C++, C#, etc. 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OO design concepts &amp; notations</a:t>
            </a: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e.g., encapsulation, abstraction, polymorphism, extensibility, &amp; UML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Systems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programming concepts 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.g., event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(de)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muxing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processes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threads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synchronization, &amp; inter-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process communication (IPC)</a:t>
            </a:r>
          </a:p>
          <a:p>
            <a:pPr marL="4619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b="1" dirty="0"/>
              <a:t>N</a:t>
            </a:r>
            <a:r>
              <a:rPr lang="en-US" b="1" dirty="0" smtClean="0"/>
              <a:t>etworking concepts</a:t>
            </a:r>
          </a:p>
          <a:p>
            <a:pPr marL="687388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e</a:t>
            </a:r>
            <a:r>
              <a:rPr lang="en-US" dirty="0" smtClean="0"/>
              <a:t>.g., </a:t>
            </a:r>
            <a:r>
              <a:rPr lang="en-US" dirty="0"/>
              <a:t>client/server </a:t>
            </a:r>
            <a:r>
              <a:rPr lang="en-US" dirty="0" smtClean="0"/>
              <a:t>&amp; peer-to-peer architectures, TCP/IP, &amp; layering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314" y="1411494"/>
            <a:ext cx="3537283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387435" y="3078844"/>
            <a:ext cx="333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 dirty="0"/>
              <a:t>3-way handshake in TCP/IP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161836" y="2648156"/>
            <a:ext cx="854721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Host A</a:t>
            </a:r>
            <a:endParaRPr lang="en-US" sz="18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862715" y="2638631"/>
            <a:ext cx="853119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Host B</a:t>
            </a:r>
            <a:endParaRPr lang="en-US" sz="1800" dirty="0"/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761751" y="1482931"/>
            <a:ext cx="550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SYN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7449570" y="1859169"/>
            <a:ext cx="9667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SYN/ACK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796676" y="2289381"/>
            <a:ext cx="550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ACK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930094" y="3690775"/>
            <a:ext cx="3948937" cy="2546891"/>
            <a:chOff x="-34442" y="976037"/>
            <a:chExt cx="3948937" cy="2546891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3" y="976037"/>
              <a:ext cx="1420813" cy="1354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 bwMode="auto">
            <a:xfrm>
              <a:off x="140466" y="1176866"/>
              <a:ext cx="1214966" cy="11248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45"/>
            <p:cNvSpPr>
              <a:spLocks noChangeArrowheads="1"/>
            </p:cNvSpPr>
            <p:nvPr/>
          </p:nvSpPr>
          <p:spPr bwMode="auto">
            <a:xfrm>
              <a:off x="1732410" y="2152375"/>
              <a:ext cx="1587" cy="19050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/>
            <p:cNvSpPr>
              <a:spLocks noChangeArrowheads="1"/>
            </p:cNvSpPr>
            <p:nvPr/>
          </p:nvSpPr>
          <p:spPr bwMode="auto">
            <a:xfrm>
              <a:off x="2410272" y="2152375"/>
              <a:ext cx="1588" cy="19050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51"/>
            <p:cNvSpPr>
              <a:spLocks noChangeArrowheads="1"/>
            </p:cNvSpPr>
            <p:nvPr/>
          </p:nvSpPr>
          <p:spPr bwMode="auto">
            <a:xfrm>
              <a:off x="2535685" y="2312712"/>
              <a:ext cx="1587" cy="17463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52"/>
            <p:cNvSpPr>
              <a:spLocks noChangeArrowheads="1"/>
            </p:cNvSpPr>
            <p:nvPr/>
          </p:nvSpPr>
          <p:spPr bwMode="auto">
            <a:xfrm>
              <a:off x="1875285" y="2312712"/>
              <a:ext cx="1587" cy="17463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40"/>
            <p:cNvSpPr>
              <a:spLocks noChangeAspect="1" noChangeArrowheads="1"/>
            </p:cNvSpPr>
            <p:nvPr/>
          </p:nvSpPr>
          <p:spPr bwMode="auto">
            <a:xfrm>
              <a:off x="417856" y="1497030"/>
              <a:ext cx="660186" cy="48451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100" b="1" u="none" dirty="0">
                  <a:solidFill>
                    <a:srgbClr val="000000"/>
                  </a:solidFill>
                </a:rPr>
                <a:t>HTTP </a:t>
              </a:r>
              <a:r>
                <a:rPr lang="en-US" sz="1100" b="1" u="none" dirty="0" smtClean="0">
                  <a:solidFill>
                    <a:srgbClr val="000000"/>
                  </a:solidFill>
                </a:rPr>
                <a:t/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Client</a:t>
              </a:r>
              <a:endParaRPr lang="en-US" b="1" u="none" dirty="0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1770157" y="1764470"/>
              <a:ext cx="1885131" cy="152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u="none" dirty="0">
                  <a:solidFill>
                    <a:srgbClr val="000000"/>
                  </a:solidFill>
                </a:rPr>
                <a:t>GET /index.html HTTP/1.0</a:t>
              </a:r>
              <a:endParaRPr lang="en-US" sz="2400" b="1" u="none" dirty="0"/>
            </a:p>
          </p:txBody>
        </p:sp>
        <p:sp>
          <p:nvSpPr>
            <p:cNvPr id="23" name="Rectangle 59"/>
            <p:cNvSpPr>
              <a:spLocks noChangeArrowheads="1"/>
            </p:cNvSpPr>
            <p:nvPr/>
          </p:nvSpPr>
          <p:spPr bwMode="auto">
            <a:xfrm>
              <a:off x="-34442" y="2769684"/>
              <a:ext cx="2224968" cy="152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u="none" dirty="0">
                  <a:solidFill>
                    <a:srgbClr val="000000"/>
                  </a:solidFill>
                </a:rPr>
                <a:t>&lt;</a:t>
              </a:r>
              <a:r>
                <a:rPr lang="en-US" sz="1100" b="1" u="none" dirty="0" smtClean="0">
                  <a:solidFill>
                    <a:srgbClr val="000000"/>
                  </a:solidFill>
                </a:rPr>
                <a:t>H1&gt;DOC group </a:t>
              </a:r>
              <a:r>
                <a:rPr lang="en-US" sz="1100" b="1" u="none" dirty="0">
                  <a:solidFill>
                    <a:srgbClr val="000000"/>
                  </a:solidFill>
                </a:rPr>
                <a:t>page&lt;/H1&gt;...</a:t>
              </a:r>
              <a:endParaRPr lang="en-US" sz="2400" b="1" u="none" dirty="0"/>
            </a:p>
          </p:txBody>
        </p:sp>
        <p:sp>
          <p:nvSpPr>
            <p:cNvPr id="24" name="Freeform 70"/>
            <p:cNvSpPr>
              <a:spLocks/>
            </p:cNvSpPr>
            <p:nvPr/>
          </p:nvSpPr>
          <p:spPr bwMode="auto">
            <a:xfrm>
              <a:off x="94053" y="2107419"/>
              <a:ext cx="1588" cy="26988"/>
            </a:xfrm>
            <a:custGeom>
              <a:avLst/>
              <a:gdLst>
                <a:gd name="T0" fmla="*/ 0 w 1"/>
                <a:gd name="T1" fmla="*/ 40 h 11"/>
                <a:gd name="T2" fmla="*/ 0 w 1"/>
                <a:gd name="T3" fmla="*/ 40 h 11"/>
                <a:gd name="T4" fmla="*/ 0 w 1"/>
                <a:gd name="T5" fmla="*/ 40 h 11"/>
                <a:gd name="T6" fmla="*/ 0 w 1"/>
                <a:gd name="T7" fmla="*/ 0 h 11"/>
                <a:gd name="T8" fmla="*/ 0 w 1"/>
                <a:gd name="T9" fmla="*/ 0 h 11"/>
                <a:gd name="T10" fmla="*/ 0 w 1"/>
                <a:gd name="T11" fmla="*/ 0 h 11"/>
                <a:gd name="T12" fmla="*/ 0 w 1"/>
                <a:gd name="T13" fmla="*/ 4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1"/>
                <a:gd name="T23" fmla="*/ 1 w 1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2"/>
            <p:cNvSpPr>
              <a:spLocks/>
            </p:cNvSpPr>
            <p:nvPr/>
          </p:nvSpPr>
          <p:spPr bwMode="auto">
            <a:xfrm>
              <a:off x="854465" y="2107419"/>
              <a:ext cx="1588" cy="26988"/>
            </a:xfrm>
            <a:custGeom>
              <a:avLst/>
              <a:gdLst>
                <a:gd name="T0" fmla="*/ 0 w 1"/>
                <a:gd name="T1" fmla="*/ 40 h 11"/>
                <a:gd name="T2" fmla="*/ 0 w 1"/>
                <a:gd name="T3" fmla="*/ 40 h 11"/>
                <a:gd name="T4" fmla="*/ 0 w 1"/>
                <a:gd name="T5" fmla="*/ 40 h 11"/>
                <a:gd name="T6" fmla="*/ 0 w 1"/>
                <a:gd name="T7" fmla="*/ 0 h 11"/>
                <a:gd name="T8" fmla="*/ 0 w 1"/>
                <a:gd name="T9" fmla="*/ 0 h 11"/>
                <a:gd name="T10" fmla="*/ 0 w 1"/>
                <a:gd name="T11" fmla="*/ 0 h 11"/>
                <a:gd name="T12" fmla="*/ 0 w 1"/>
                <a:gd name="T13" fmla="*/ 4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1"/>
                <a:gd name="T23" fmla="*/ 1 w 1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110"/>
            <p:cNvGrpSpPr>
              <a:grpSpLocks/>
            </p:cNvGrpSpPr>
            <p:nvPr/>
          </p:nvGrpSpPr>
          <p:grpSpPr bwMode="auto">
            <a:xfrm rot="1623600">
              <a:off x="1450608" y="2236512"/>
              <a:ext cx="1066800" cy="152400"/>
              <a:chOff x="1427" y="698"/>
              <a:chExt cx="672" cy="96"/>
            </a:xfrm>
          </p:grpSpPr>
          <p:sp>
            <p:nvSpPr>
              <p:cNvPr id="34" name="Oval 108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35" name="Line 109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27" name="Group 111"/>
            <p:cNvGrpSpPr>
              <a:grpSpLocks/>
            </p:cNvGrpSpPr>
            <p:nvPr/>
          </p:nvGrpSpPr>
          <p:grpSpPr bwMode="auto">
            <a:xfrm rot="1532858" flipH="1">
              <a:off x="1446172" y="2474711"/>
              <a:ext cx="1066800" cy="152400"/>
              <a:chOff x="1427" y="698"/>
              <a:chExt cx="672" cy="96"/>
            </a:xfrm>
          </p:grpSpPr>
          <p:sp>
            <p:nvSpPr>
              <p:cNvPr id="32" name="Oval 112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33" name="Line 113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82" y="2168790"/>
              <a:ext cx="1420813" cy="1354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 bwMode="auto">
            <a:xfrm>
              <a:off x="2540095" y="2369619"/>
              <a:ext cx="1214966" cy="11248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40"/>
            <p:cNvSpPr>
              <a:spLocks noChangeAspect="1" noChangeArrowheads="1"/>
            </p:cNvSpPr>
            <p:nvPr/>
          </p:nvSpPr>
          <p:spPr bwMode="auto">
            <a:xfrm>
              <a:off x="2802538" y="2569040"/>
              <a:ext cx="690080" cy="457049"/>
            </a:xfrm>
            <a:prstGeom prst="rect">
              <a:avLst/>
            </a:prstGeom>
            <a:solidFill>
              <a:srgbClr val="E1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100" b="1" u="none" dirty="0">
                  <a:solidFill>
                    <a:srgbClr val="000000"/>
                  </a:solidFill>
                </a:rPr>
                <a:t>HTTP </a:t>
              </a:r>
              <a:r>
                <a:rPr lang="en-US" sz="1100" b="1" u="none" dirty="0" smtClean="0">
                  <a:solidFill>
                    <a:srgbClr val="000000"/>
                  </a:solidFill>
                </a:rPr>
                <a:t/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Server</a:t>
              </a:r>
              <a:endParaRPr lang="en-US" b="1" u="none" dirty="0"/>
            </a:p>
          </p:txBody>
        </p:sp>
        <p:sp>
          <p:nvSpPr>
            <p:cNvPr id="31" name="Rectangle 82"/>
            <p:cNvSpPr>
              <a:spLocks noChangeArrowheads="1"/>
            </p:cNvSpPr>
            <p:nvPr/>
          </p:nvSpPr>
          <p:spPr bwMode="auto">
            <a:xfrm>
              <a:off x="2661827" y="3162865"/>
              <a:ext cx="1030731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u="none" dirty="0" smtClean="0">
                  <a:solidFill>
                    <a:srgbClr val="000000"/>
                  </a:solidFill>
                </a:rPr>
                <a:t>www.dre.</a:t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vanderbilt.edu</a:t>
              </a:r>
              <a:endParaRPr lang="en-US" b="1" u="none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73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“Prerequisites”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16760"/>
            <a:ext cx="5382391" cy="5662450"/>
          </a:xfrm>
        </p:spPr>
        <p:txBody>
          <a:bodyPr/>
          <a:lstStyle/>
          <a:p>
            <a:pPr marL="233363" lvl="1" indent="-233363">
              <a:spcBef>
                <a:spcPts val="5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Ideally, you are at least somewhat </a:t>
            </a:r>
            <a:br>
              <a:rPr lang="en-US" dirty="0"/>
            </a:br>
            <a:r>
              <a:rPr lang="en-US" dirty="0"/>
              <a:t>familiar with 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OO programming languages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e.g., classes, inheritance, dynamic binding, &amp; parameterized types available in Java, C++, C#, etc. 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OO design concepts &amp; notations</a:t>
            </a: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</a:rPr>
              <a:t>e.g., encapsulation, abstraction, polymorphism, extensibility, &amp; UML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Systems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programming concepts 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.g., event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(de)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muxing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processes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/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threads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synchronization,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&amp; inter-</a:t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process communication (IPC)</a:t>
            </a:r>
          </a:p>
          <a:p>
            <a:pPr marL="461963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N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etworking concepts</a:t>
            </a:r>
          </a:p>
          <a:p>
            <a:pPr marL="687388" lvl="1" indent="-233363">
              <a:spcBef>
                <a:spcPts val="5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.g.,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client/server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&amp; peer-to-peer architectures, TCP/IP, &amp; layering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314" y="1411494"/>
            <a:ext cx="3537283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5387435" y="3078844"/>
            <a:ext cx="333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i="1" dirty="0"/>
              <a:t>3-way handshake in TCP/IP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161836" y="2648156"/>
            <a:ext cx="854721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Host A</a:t>
            </a:r>
            <a:endParaRPr lang="en-US" sz="1800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7862715" y="2638631"/>
            <a:ext cx="853119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Host B</a:t>
            </a:r>
            <a:endParaRPr lang="en-US" sz="1800" dirty="0"/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761751" y="1482931"/>
            <a:ext cx="550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SYN</a:t>
            </a: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7449570" y="1859169"/>
            <a:ext cx="9667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SYN/ACK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796676" y="2289381"/>
            <a:ext cx="550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400"/>
              <a:t>ACK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930094" y="3690775"/>
            <a:ext cx="3948937" cy="2546891"/>
            <a:chOff x="-34442" y="976037"/>
            <a:chExt cx="3948937" cy="2546891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53" y="976037"/>
              <a:ext cx="1420813" cy="1354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6" name="Rectangle 15"/>
            <p:cNvSpPr/>
            <p:nvPr/>
          </p:nvSpPr>
          <p:spPr bwMode="auto">
            <a:xfrm>
              <a:off x="140466" y="1176866"/>
              <a:ext cx="1214966" cy="11248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Rectangle 45"/>
            <p:cNvSpPr>
              <a:spLocks noChangeArrowheads="1"/>
            </p:cNvSpPr>
            <p:nvPr/>
          </p:nvSpPr>
          <p:spPr bwMode="auto">
            <a:xfrm>
              <a:off x="1732410" y="2152375"/>
              <a:ext cx="1587" cy="19050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Rectangle 46"/>
            <p:cNvSpPr>
              <a:spLocks noChangeArrowheads="1"/>
            </p:cNvSpPr>
            <p:nvPr/>
          </p:nvSpPr>
          <p:spPr bwMode="auto">
            <a:xfrm>
              <a:off x="2410272" y="2152375"/>
              <a:ext cx="1588" cy="19050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51"/>
            <p:cNvSpPr>
              <a:spLocks noChangeArrowheads="1"/>
            </p:cNvSpPr>
            <p:nvPr/>
          </p:nvSpPr>
          <p:spPr bwMode="auto">
            <a:xfrm>
              <a:off x="2535685" y="2312712"/>
              <a:ext cx="1587" cy="17463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Rectangle 52"/>
            <p:cNvSpPr>
              <a:spLocks noChangeArrowheads="1"/>
            </p:cNvSpPr>
            <p:nvPr/>
          </p:nvSpPr>
          <p:spPr bwMode="auto">
            <a:xfrm>
              <a:off x="1875285" y="2312712"/>
              <a:ext cx="1587" cy="17463"/>
            </a:xfrm>
            <a:prstGeom prst="rect">
              <a:avLst/>
            </a:pr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Rectangle 40"/>
            <p:cNvSpPr>
              <a:spLocks noChangeAspect="1" noChangeArrowheads="1"/>
            </p:cNvSpPr>
            <p:nvPr/>
          </p:nvSpPr>
          <p:spPr bwMode="auto">
            <a:xfrm>
              <a:off x="417856" y="1497030"/>
              <a:ext cx="660186" cy="484512"/>
            </a:xfrm>
            <a:prstGeom prst="rect">
              <a:avLst/>
            </a:prstGeom>
            <a:solidFill>
              <a:srgbClr val="FFFF99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100" b="1" u="none" dirty="0">
                  <a:solidFill>
                    <a:srgbClr val="000000"/>
                  </a:solidFill>
                </a:rPr>
                <a:t>HTTP </a:t>
              </a:r>
              <a:r>
                <a:rPr lang="en-US" sz="1100" b="1" u="none" dirty="0" smtClean="0">
                  <a:solidFill>
                    <a:srgbClr val="000000"/>
                  </a:solidFill>
                </a:rPr>
                <a:t/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Client</a:t>
              </a:r>
              <a:endParaRPr lang="en-US" b="1" u="none" dirty="0"/>
            </a:p>
          </p:txBody>
        </p:sp>
        <p:sp>
          <p:nvSpPr>
            <p:cNvPr id="22" name="Rectangle 58"/>
            <p:cNvSpPr>
              <a:spLocks noChangeArrowheads="1"/>
            </p:cNvSpPr>
            <p:nvPr/>
          </p:nvSpPr>
          <p:spPr bwMode="auto">
            <a:xfrm>
              <a:off x="1770157" y="1764470"/>
              <a:ext cx="1885131" cy="152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u="none" dirty="0">
                  <a:solidFill>
                    <a:srgbClr val="000000"/>
                  </a:solidFill>
                </a:rPr>
                <a:t>GET /index.html HTTP/1.0</a:t>
              </a:r>
              <a:endParaRPr lang="en-US" sz="2400" b="1" u="none" dirty="0"/>
            </a:p>
          </p:txBody>
        </p:sp>
        <p:sp>
          <p:nvSpPr>
            <p:cNvPr id="23" name="Rectangle 59"/>
            <p:cNvSpPr>
              <a:spLocks noChangeArrowheads="1"/>
            </p:cNvSpPr>
            <p:nvPr/>
          </p:nvSpPr>
          <p:spPr bwMode="auto">
            <a:xfrm>
              <a:off x="-34442" y="2769684"/>
              <a:ext cx="2224968" cy="152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u="none" dirty="0">
                  <a:solidFill>
                    <a:srgbClr val="000000"/>
                  </a:solidFill>
                </a:rPr>
                <a:t>&lt;</a:t>
              </a:r>
              <a:r>
                <a:rPr lang="en-US" sz="1100" b="1" u="none" dirty="0" smtClean="0">
                  <a:solidFill>
                    <a:srgbClr val="000000"/>
                  </a:solidFill>
                </a:rPr>
                <a:t>H1&gt;DOC group </a:t>
              </a:r>
              <a:r>
                <a:rPr lang="en-US" sz="1100" b="1" u="none" dirty="0">
                  <a:solidFill>
                    <a:srgbClr val="000000"/>
                  </a:solidFill>
                </a:rPr>
                <a:t>page&lt;/H1&gt;...</a:t>
              </a:r>
              <a:endParaRPr lang="en-US" sz="2400" b="1" u="none" dirty="0"/>
            </a:p>
          </p:txBody>
        </p:sp>
        <p:sp>
          <p:nvSpPr>
            <p:cNvPr id="24" name="Freeform 70"/>
            <p:cNvSpPr>
              <a:spLocks/>
            </p:cNvSpPr>
            <p:nvPr/>
          </p:nvSpPr>
          <p:spPr bwMode="auto">
            <a:xfrm>
              <a:off x="94053" y="2107419"/>
              <a:ext cx="1588" cy="26988"/>
            </a:xfrm>
            <a:custGeom>
              <a:avLst/>
              <a:gdLst>
                <a:gd name="T0" fmla="*/ 0 w 1"/>
                <a:gd name="T1" fmla="*/ 40 h 11"/>
                <a:gd name="T2" fmla="*/ 0 w 1"/>
                <a:gd name="T3" fmla="*/ 40 h 11"/>
                <a:gd name="T4" fmla="*/ 0 w 1"/>
                <a:gd name="T5" fmla="*/ 40 h 11"/>
                <a:gd name="T6" fmla="*/ 0 w 1"/>
                <a:gd name="T7" fmla="*/ 0 h 11"/>
                <a:gd name="T8" fmla="*/ 0 w 1"/>
                <a:gd name="T9" fmla="*/ 0 h 11"/>
                <a:gd name="T10" fmla="*/ 0 w 1"/>
                <a:gd name="T11" fmla="*/ 0 h 11"/>
                <a:gd name="T12" fmla="*/ 0 w 1"/>
                <a:gd name="T13" fmla="*/ 4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1"/>
                <a:gd name="T23" fmla="*/ 1 w 1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92"/>
            <p:cNvSpPr>
              <a:spLocks/>
            </p:cNvSpPr>
            <p:nvPr/>
          </p:nvSpPr>
          <p:spPr bwMode="auto">
            <a:xfrm>
              <a:off x="854465" y="2107419"/>
              <a:ext cx="1588" cy="26988"/>
            </a:xfrm>
            <a:custGeom>
              <a:avLst/>
              <a:gdLst>
                <a:gd name="T0" fmla="*/ 0 w 1"/>
                <a:gd name="T1" fmla="*/ 40 h 11"/>
                <a:gd name="T2" fmla="*/ 0 w 1"/>
                <a:gd name="T3" fmla="*/ 40 h 11"/>
                <a:gd name="T4" fmla="*/ 0 w 1"/>
                <a:gd name="T5" fmla="*/ 40 h 11"/>
                <a:gd name="T6" fmla="*/ 0 w 1"/>
                <a:gd name="T7" fmla="*/ 0 h 11"/>
                <a:gd name="T8" fmla="*/ 0 w 1"/>
                <a:gd name="T9" fmla="*/ 0 h 11"/>
                <a:gd name="T10" fmla="*/ 0 w 1"/>
                <a:gd name="T11" fmla="*/ 0 h 11"/>
                <a:gd name="T12" fmla="*/ 0 w 1"/>
                <a:gd name="T13" fmla="*/ 40 h 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"/>
                <a:gd name="T22" fmla="*/ 0 h 11"/>
                <a:gd name="T23" fmla="*/ 1 w 1"/>
                <a:gd name="T24" fmla="*/ 11 h 1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" h="11">
                  <a:moveTo>
                    <a:pt x="0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blipFill dpi="0" rotWithShape="0">
              <a:blip r:embed="rId5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" name="Group 110"/>
            <p:cNvGrpSpPr>
              <a:grpSpLocks/>
            </p:cNvGrpSpPr>
            <p:nvPr/>
          </p:nvGrpSpPr>
          <p:grpSpPr bwMode="auto">
            <a:xfrm rot="1623600">
              <a:off x="1450608" y="2236512"/>
              <a:ext cx="1066800" cy="152400"/>
              <a:chOff x="1427" y="698"/>
              <a:chExt cx="672" cy="96"/>
            </a:xfrm>
          </p:grpSpPr>
          <p:sp>
            <p:nvSpPr>
              <p:cNvPr id="34" name="Oval 108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35" name="Line 109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grpSp>
          <p:nvGrpSpPr>
            <p:cNvPr id="27" name="Group 111"/>
            <p:cNvGrpSpPr>
              <a:grpSpLocks/>
            </p:cNvGrpSpPr>
            <p:nvPr/>
          </p:nvGrpSpPr>
          <p:grpSpPr bwMode="auto">
            <a:xfrm rot="1532858" flipH="1">
              <a:off x="1446172" y="2474711"/>
              <a:ext cx="1066800" cy="152400"/>
              <a:chOff x="1427" y="698"/>
              <a:chExt cx="672" cy="96"/>
            </a:xfrm>
          </p:grpSpPr>
          <p:sp>
            <p:nvSpPr>
              <p:cNvPr id="32" name="Oval 112"/>
              <p:cNvSpPr>
                <a:spLocks noChangeArrowheads="1"/>
              </p:cNvSpPr>
              <p:nvPr/>
            </p:nvSpPr>
            <p:spPr bwMode="auto">
              <a:xfrm>
                <a:off x="1427" y="698"/>
                <a:ext cx="96" cy="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  <p:sp>
            <p:nvSpPr>
              <p:cNvPr id="33" name="Line 113"/>
              <p:cNvSpPr>
                <a:spLocks noChangeShapeType="1"/>
              </p:cNvSpPr>
              <p:nvPr/>
            </p:nvSpPr>
            <p:spPr bwMode="auto">
              <a:xfrm>
                <a:off x="1530" y="749"/>
                <a:ext cx="569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rot="10800000" wrap="none" anchor="ctr"/>
              <a:lstStyle/>
              <a:p>
                <a:endParaRPr lang="en-US"/>
              </a:p>
            </p:txBody>
          </p:sp>
        </p:grpSp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3682" y="2168790"/>
              <a:ext cx="1420813" cy="1354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 bwMode="auto">
            <a:xfrm>
              <a:off x="2540095" y="2369619"/>
              <a:ext cx="1214966" cy="11248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Rectangle 40"/>
            <p:cNvSpPr>
              <a:spLocks noChangeAspect="1" noChangeArrowheads="1"/>
            </p:cNvSpPr>
            <p:nvPr/>
          </p:nvSpPr>
          <p:spPr bwMode="auto">
            <a:xfrm>
              <a:off x="2802538" y="2569040"/>
              <a:ext cx="690080" cy="457049"/>
            </a:xfrm>
            <a:prstGeom prst="rect">
              <a:avLst/>
            </a:prstGeom>
            <a:solidFill>
              <a:srgbClr val="E1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</a:bodyPr>
            <a:lstStyle/>
            <a:p>
              <a:pPr algn="ctr"/>
              <a:r>
                <a:rPr lang="en-US" sz="1100" b="1" u="none" dirty="0">
                  <a:solidFill>
                    <a:srgbClr val="000000"/>
                  </a:solidFill>
                </a:rPr>
                <a:t>HTTP </a:t>
              </a:r>
              <a:r>
                <a:rPr lang="en-US" sz="1100" b="1" u="none" dirty="0" smtClean="0">
                  <a:solidFill>
                    <a:srgbClr val="000000"/>
                  </a:solidFill>
                </a:rPr>
                <a:t/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Server</a:t>
              </a:r>
              <a:endParaRPr lang="en-US" b="1" u="none" dirty="0"/>
            </a:p>
          </p:txBody>
        </p:sp>
        <p:sp>
          <p:nvSpPr>
            <p:cNvPr id="31" name="Rectangle 82"/>
            <p:cNvSpPr>
              <a:spLocks noChangeArrowheads="1"/>
            </p:cNvSpPr>
            <p:nvPr/>
          </p:nvSpPr>
          <p:spPr bwMode="auto">
            <a:xfrm>
              <a:off x="2661827" y="3162865"/>
              <a:ext cx="1030731" cy="304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100" b="1" u="none" dirty="0" smtClean="0">
                  <a:solidFill>
                    <a:srgbClr val="000000"/>
                  </a:solidFill>
                </a:rPr>
                <a:t>www.dre.</a:t>
              </a:r>
              <a:br>
                <a:rPr lang="en-US" sz="1100" b="1" u="none" dirty="0" smtClean="0">
                  <a:solidFill>
                    <a:srgbClr val="000000"/>
                  </a:solidFill>
                </a:rPr>
              </a:br>
              <a:r>
                <a:rPr lang="en-US" sz="1100" b="1" u="none" dirty="0" smtClean="0">
                  <a:solidFill>
                    <a:srgbClr val="000000"/>
                  </a:solidFill>
                </a:rPr>
                <a:t>vanderbilt.edu</a:t>
              </a:r>
              <a:endParaRPr lang="en-US" b="1" u="none" dirty="0"/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50374" y="6438839"/>
            <a:ext cx="8726631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We’ll review key OO design, systems programming, &amp; networking concepts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09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7772400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/>
              <a:t>This course is composed of three Sections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6858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  <a:p>
            <a:pPr marL="4572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</p:txBody>
      </p:sp>
      <p:pic>
        <p:nvPicPr>
          <p:cNvPr id="31746" name="Picture 2" descr="http://farm3.staticflickr.com/2017/2318060944_34d5e1a2dc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44" y="1360713"/>
            <a:ext cx="6299756" cy="45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486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7772400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/>
              <a:t>This course is composed of three Sections</a:t>
            </a:r>
          </a:p>
          <a:p>
            <a:pPr lvl="1" indent="-174625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dirty="0"/>
              <a:t>Each Section is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composed </a:t>
            </a:r>
            <a:r>
              <a:rPr lang="en-US" dirty="0"/>
              <a:t>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Modules 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6858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  <a:p>
            <a:pPr marL="4572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</p:txBody>
      </p:sp>
      <p:pic>
        <p:nvPicPr>
          <p:cNvPr id="31746" name="Picture 2" descr="http://farm3.staticflickr.com/2017/2318060944_34d5e1a2dc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44" y="1360713"/>
            <a:ext cx="6299756" cy="45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2300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7772400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/>
              <a:t>This course is composed of three Sections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Each Section is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composed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Modules </a:t>
            </a:r>
          </a:p>
          <a:p>
            <a:pPr lvl="1" indent="-174625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dirty="0" smtClean="0"/>
              <a:t>Each </a:t>
            </a:r>
            <a:r>
              <a:rPr lang="en-US" dirty="0"/>
              <a:t>Module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composed </a:t>
            </a:r>
            <a:br>
              <a:rPr lang="en-US" dirty="0" smtClean="0"/>
            </a:br>
            <a:r>
              <a:rPr lang="en-US" dirty="0" smtClean="0"/>
              <a:t>of Parts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6858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  <a:p>
            <a:pPr marL="4572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</p:txBody>
      </p:sp>
      <p:pic>
        <p:nvPicPr>
          <p:cNvPr id="31746" name="Picture 2" descr="http://farm3.staticflickr.com/2017/2318060944_34d5e1a2dc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44" y="1360713"/>
            <a:ext cx="6299756" cy="45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169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7772400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/>
              <a:t>This course is composed of three Sections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Each Section is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composed of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Modules 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Each Module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is composed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of Parts</a:t>
            </a:r>
          </a:p>
          <a:p>
            <a:pPr lvl="1" indent="-174625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dirty="0" smtClean="0"/>
              <a:t>Each Part is </a:t>
            </a:r>
            <a:br>
              <a:rPr lang="en-US" dirty="0" smtClean="0"/>
            </a:br>
            <a:r>
              <a:rPr lang="en-US" dirty="0" smtClean="0"/>
              <a:t>~20 minutes </a:t>
            </a:r>
            <a:br>
              <a:rPr lang="en-US" dirty="0" smtClean="0"/>
            </a:br>
            <a:r>
              <a:rPr lang="en-US" dirty="0" smtClean="0"/>
              <a:t>long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6858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  <a:p>
            <a:pPr marL="4572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</p:txBody>
      </p:sp>
      <p:pic>
        <p:nvPicPr>
          <p:cNvPr id="31746" name="Picture 2" descr="http://farm3.staticflickr.com/2017/2318060944_34d5e1a2dc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44" y="1360713"/>
            <a:ext cx="6299756" cy="45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030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7772400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/>
              <a:t>This course is composed of three Sections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Each Section is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composed of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Modules 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Each Module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is composed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of Parts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Each Part is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~20 minutes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long</a:t>
            </a:r>
          </a:p>
          <a:p>
            <a:pPr lvl="1" indent="-174625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dirty="0" smtClean="0"/>
              <a:t>Every ~5 minutes</a:t>
            </a:r>
            <a:br>
              <a:rPr lang="en-US" dirty="0" smtClean="0"/>
            </a:br>
            <a:r>
              <a:rPr lang="en-US" dirty="0" smtClean="0"/>
              <a:t>there’s a quiz</a:t>
            </a:r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6858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  <a:p>
            <a:pPr marL="4572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</p:txBody>
      </p:sp>
      <p:pic>
        <p:nvPicPr>
          <p:cNvPr id="31746" name="Picture 2" descr="http://farm3.staticflickr.com/2017/2318060944_34d5e1a2dc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44" y="1360713"/>
            <a:ext cx="6299756" cy="45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597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7772400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sz="2000" kern="1200" dirty="0" smtClean="0"/>
              <a:t>This course is composed of three Sections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Each Section is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composed of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Modules 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Each Module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is composed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of Parts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Each Part is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~20 minutes 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long</a:t>
            </a:r>
          </a:p>
          <a:p>
            <a:pPr lvl="1" indent="-174625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Every ~5 minutes</a:t>
            </a:r>
            <a:br>
              <a:rPr lang="en-US" altLang="zh-CN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there’s a quiz</a:t>
            </a:r>
          </a:p>
          <a:p>
            <a:pPr lvl="1" indent="-174625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dirty="0" smtClean="0"/>
              <a:t>We’ll have several</a:t>
            </a:r>
            <a:br>
              <a:rPr lang="en-US" dirty="0" smtClean="0"/>
            </a:br>
            <a:r>
              <a:rPr lang="en-US" dirty="0" smtClean="0"/>
              <a:t>programming </a:t>
            </a:r>
            <a:br>
              <a:rPr lang="en-US" dirty="0" smtClean="0"/>
            </a:br>
            <a:r>
              <a:rPr lang="en-US" dirty="0" smtClean="0"/>
              <a:t>assignments that </a:t>
            </a:r>
            <a:br>
              <a:rPr lang="en-US" dirty="0" smtClean="0"/>
            </a:br>
            <a:r>
              <a:rPr lang="en-US" dirty="0" smtClean="0"/>
              <a:t>can be written in C++ or Java</a:t>
            </a:r>
            <a:endParaRPr lang="en-US" dirty="0"/>
          </a:p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000" kern="1200" dirty="0" smtClean="0"/>
          </a:p>
          <a:p>
            <a:pPr marL="6858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  <a:p>
            <a:pPr marL="457200" lvl="3" indent="-228600">
              <a:spcBef>
                <a:spcPts val="6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</p:txBody>
      </p:sp>
      <p:pic>
        <p:nvPicPr>
          <p:cNvPr id="31746" name="Picture 2" descr="http://farm3.staticflickr.com/2017/2318060944_34d5e1a2dc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844" y="1360713"/>
            <a:ext cx="6299756" cy="4539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 bwMode="auto">
          <a:xfrm>
            <a:off x="21772" y="6391028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4901" y="6428943"/>
            <a:ext cx="895899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A Statement of Accomplishment requires you to do the quizzes &amp; assignments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7785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3842" y="6333396"/>
            <a:ext cx="9122228" cy="58782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Concurrent Software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3990112" y="1017525"/>
            <a:ext cx="5137568" cy="3816546"/>
            <a:chOff x="4572236" y="1097972"/>
            <a:chExt cx="4405076" cy="3078154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679" y="1167606"/>
              <a:ext cx="4164633" cy="3008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8"/>
            <p:cNvSpPr/>
            <p:nvPr/>
          </p:nvSpPr>
          <p:spPr bwMode="auto">
            <a:xfrm>
              <a:off x="4581990" y="1320907"/>
              <a:ext cx="1673653" cy="9485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Isosceles Triangle 2"/>
            <p:cNvSpPr/>
            <p:nvPr/>
          </p:nvSpPr>
          <p:spPr bwMode="auto">
            <a:xfrm rot="1415629">
              <a:off x="5739125" y="1371724"/>
              <a:ext cx="628675" cy="219473"/>
            </a:xfrm>
            <a:custGeom>
              <a:avLst/>
              <a:gdLst>
                <a:gd name="connsiteX0" fmla="*/ 0 w 697701"/>
                <a:gd name="connsiteY0" fmla="*/ 248365 h 248365"/>
                <a:gd name="connsiteX1" fmla="*/ 697701 w 697701"/>
                <a:gd name="connsiteY1" fmla="*/ 0 h 248365"/>
                <a:gd name="connsiteX2" fmla="*/ 697701 w 697701"/>
                <a:gd name="connsiteY2" fmla="*/ 248365 h 248365"/>
                <a:gd name="connsiteX3" fmla="*/ 0 w 697701"/>
                <a:gd name="connsiteY3" fmla="*/ 248365 h 248365"/>
                <a:gd name="connsiteX0" fmla="*/ 0 w 697701"/>
                <a:gd name="connsiteY0" fmla="*/ 204442 h 204442"/>
                <a:gd name="connsiteX1" fmla="*/ 527906 w 697701"/>
                <a:gd name="connsiteY1" fmla="*/ 0 h 204442"/>
                <a:gd name="connsiteX2" fmla="*/ 697701 w 697701"/>
                <a:gd name="connsiteY2" fmla="*/ 204442 h 204442"/>
                <a:gd name="connsiteX3" fmla="*/ 0 w 697701"/>
                <a:gd name="connsiteY3" fmla="*/ 204442 h 204442"/>
                <a:gd name="connsiteX0" fmla="*/ 0 w 628675"/>
                <a:gd name="connsiteY0" fmla="*/ 204442 h 219473"/>
                <a:gd name="connsiteX1" fmla="*/ 527906 w 628675"/>
                <a:gd name="connsiteY1" fmla="*/ 0 h 219473"/>
                <a:gd name="connsiteX2" fmla="*/ 628675 w 628675"/>
                <a:gd name="connsiteY2" fmla="*/ 219473 h 219473"/>
                <a:gd name="connsiteX3" fmla="*/ 0 w 628675"/>
                <a:gd name="connsiteY3" fmla="*/ 204442 h 21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75" h="219473">
                  <a:moveTo>
                    <a:pt x="0" y="204442"/>
                  </a:moveTo>
                  <a:lnTo>
                    <a:pt x="527906" y="0"/>
                  </a:lnTo>
                  <a:lnTo>
                    <a:pt x="628675" y="219473"/>
                  </a:lnTo>
                  <a:lnTo>
                    <a:pt x="0" y="204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236" y="2269944"/>
              <a:ext cx="907097" cy="1050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90" y="3149708"/>
              <a:ext cx="1820538" cy="1006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3" name="Rectangle 22"/>
            <p:cNvSpPr/>
            <p:nvPr/>
          </p:nvSpPr>
          <p:spPr bwMode="auto">
            <a:xfrm>
              <a:off x="7973205" y="2425506"/>
              <a:ext cx="343479" cy="7184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5400000">
              <a:off x="6255162" y="3007030"/>
              <a:ext cx="455458" cy="11888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9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458">
              <a:off x="4860559" y="3222320"/>
              <a:ext cx="1284538" cy="88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89" y="3265931"/>
              <a:ext cx="34131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4949292" y="1097972"/>
              <a:ext cx="768159" cy="24468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latin typeface="Arial" pitchFamily="34" charset="0"/>
                  <a:cs typeface="Arial" pitchFamily="34" charset="0"/>
                </a:rPr>
                <a:t>SERVER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8" name="Picture 5" descr="http://farm5.staticflickr.com/4072/4297002549_c6f254874a_b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620" y="1296026"/>
              <a:ext cx="684059" cy="9239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-1" y="2450344"/>
            <a:ext cx="912607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private Bitmap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bitmap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final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ImageView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iview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= ...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final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Button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button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...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button.setOnClickListener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(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OnClickListener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</a:t>
            </a:r>
            <a:r>
              <a:rPr lang="en-US" b="1" dirty="0" err="1">
                <a:latin typeface="Courier New" pitchFamily="49" charset="0"/>
                <a:cs typeface="Courier New" pitchFamily="49" charset="0"/>
              </a:rPr>
              <a:t>onClick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(View v)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{ 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Thread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      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Runnable() {</a:t>
            </a: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public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run() {</a:t>
            </a: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b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itmap =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downloadImage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(URI);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iview.post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(new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Runnable() {</a:t>
            </a: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  public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void run()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{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iview.setImageBitmap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(bitmap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);}</a:t>
            </a: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});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}).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start();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447020" y="6477276"/>
            <a:ext cx="5051915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Start a new thread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42" name="Left Arrow 41"/>
          <p:cNvSpPr/>
          <p:nvPr/>
        </p:nvSpPr>
        <p:spPr bwMode="auto">
          <a:xfrm>
            <a:off x="2653796" y="6498292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87115" y="5027018"/>
            <a:ext cx="252165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336699"/>
                </a:solidFill>
              </a:rPr>
              <a:t>D</a:t>
            </a:r>
            <a:r>
              <a:rPr lang="en-US" b="1" dirty="0" smtClean="0">
                <a:solidFill>
                  <a:srgbClr val="336699"/>
                </a:solidFill>
              </a:rPr>
              <a:t>ownload an image</a:t>
            </a:r>
            <a:r>
              <a:rPr lang="en-US" b="1" dirty="0">
                <a:solidFill>
                  <a:srgbClr val="336699"/>
                </a:solidFill>
              </a:rPr>
              <a:t/>
            </a:r>
            <a:br>
              <a:rPr lang="en-US" b="1" dirty="0">
                <a:solidFill>
                  <a:srgbClr val="336699"/>
                </a:solidFill>
              </a:rPr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96051" y="6156927"/>
            <a:ext cx="3828292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Display bitmap in </a:t>
            </a:r>
            <a:r>
              <a:rPr lang="en-US" b="1" dirty="0">
                <a:solidFill>
                  <a:srgbClr val="336699"/>
                </a:solidFill>
              </a:rPr>
              <a:t>the UI thread</a:t>
            </a:r>
            <a:endParaRPr lang="en-US" dirty="0"/>
          </a:p>
        </p:txBody>
      </p:sp>
      <p:sp>
        <p:nvSpPr>
          <p:cNvPr id="43" name="Left Arrow 42"/>
          <p:cNvSpPr/>
          <p:nvPr/>
        </p:nvSpPr>
        <p:spPr bwMode="auto">
          <a:xfrm>
            <a:off x="5850620" y="5038604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4" name="AutoShape 7"/>
          <p:cNvSpPr>
            <a:spLocks noChangeArrowheads="1"/>
          </p:cNvSpPr>
          <p:nvPr/>
        </p:nvSpPr>
        <p:spPr bwMode="auto">
          <a:xfrm rot="5400000" flipH="1" flipV="1">
            <a:off x="4800177" y="5939175"/>
            <a:ext cx="433388" cy="449263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 smtClean="0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27838" y="4824227"/>
            <a:ext cx="5051915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36699"/>
                </a:solidFill>
              </a:rPr>
              <a:t>Handles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button </a:t>
            </a:r>
            <a:br>
              <a:rPr lang="en-US" b="1" dirty="0" smtClean="0">
                <a:solidFill>
                  <a:srgbClr val="336699"/>
                </a:solidFill>
              </a:rPr>
            </a:br>
            <a:r>
              <a:rPr lang="en-US" b="1" dirty="0" smtClean="0">
                <a:solidFill>
                  <a:srgbClr val="336699"/>
                </a:solidFill>
              </a:rPr>
              <a:t>clicks</a:t>
            </a:r>
            <a:endParaRPr lang="en-US" b="1" dirty="0">
              <a:solidFill>
                <a:srgbClr val="336699"/>
              </a:solidFill>
            </a:endParaRPr>
          </a:p>
        </p:txBody>
      </p:sp>
      <p:sp>
        <p:nvSpPr>
          <p:cNvPr id="46" name="Left Arrow 45"/>
          <p:cNvSpPr/>
          <p:nvPr/>
        </p:nvSpPr>
        <p:spPr bwMode="auto">
          <a:xfrm rot="5400000">
            <a:off x="99429" y="4190140"/>
            <a:ext cx="636495" cy="283880"/>
          </a:xfrm>
          <a:prstGeom prst="leftArrow">
            <a:avLst>
              <a:gd name="adj1" fmla="val 50000"/>
              <a:gd name="adj2" fmla="val 47375"/>
            </a:avLst>
          </a:prstGeom>
          <a:solidFill>
            <a:srgbClr val="FF00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200" b="1" u="none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-1" y="965575"/>
            <a:ext cx="4471386" cy="224676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Leverage hardware/software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advances</a:t>
            </a:r>
          </a:p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Simplify program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structure</a:t>
            </a:r>
          </a:p>
          <a:p>
            <a:pPr marL="457200" indent="-28098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by allow blocking operations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5503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  <p:bldP spid="3" grpId="0"/>
      <p:bldP spid="4" grpId="0"/>
      <p:bldP spid="43" grpId="0" animBg="1"/>
      <p:bldP spid="44" grpId="0" animBg="1"/>
      <p:bldP spid="45" grpId="0"/>
      <p:bldP spid="4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3927763" cy="5662450"/>
          </a:xfrm>
        </p:spPr>
        <p:txBody>
          <a:bodyPr/>
          <a:lstStyle/>
          <a:p>
            <a:pPr marL="2286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b="1" kern="1200" dirty="0" smtClean="0"/>
              <a:t>Section 1 –</a:t>
            </a:r>
            <a:r>
              <a:rPr lang="en-US" b="1" kern="1200" dirty="0"/>
              <a:t> </a:t>
            </a:r>
            <a:r>
              <a:rPr lang="en-US" b="1" kern="1200" dirty="0" smtClean="0"/>
              <a:t>Introduction </a:t>
            </a:r>
            <a:br>
              <a:rPr lang="en-US" b="1" kern="1200" dirty="0" smtClean="0"/>
            </a:br>
            <a:r>
              <a:rPr lang="en-US" b="1" kern="1200" dirty="0" smtClean="0"/>
              <a:t>to concurrent &amp; networked software</a:t>
            </a:r>
          </a:p>
          <a:p>
            <a:pPr marL="4619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Layers</a:t>
            </a:r>
            <a:endParaRPr lang="en-US" sz="2000" dirty="0"/>
          </a:p>
          <a:p>
            <a:pPr marL="4619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Design </a:t>
            </a:r>
            <a:br>
              <a:rPr lang="en-US" sz="2000" dirty="0" smtClean="0"/>
            </a:br>
            <a:r>
              <a:rPr lang="en-US" sz="2000" dirty="0" smtClean="0"/>
              <a:t>dimensions</a:t>
            </a:r>
          </a:p>
          <a:p>
            <a:pPr marL="4619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OS programming </a:t>
            </a:r>
            <a:r>
              <a:rPr lang="en-US" sz="2000" dirty="0"/>
              <a:t>mechanisms</a:t>
            </a:r>
          </a:p>
          <a:p>
            <a:pPr marL="461963" indent="-233363" eaLnBrk="1" hangingPunct="1"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n-US" sz="2000" dirty="0" smtClean="0"/>
              <a:t>Android </a:t>
            </a:r>
            <a:br>
              <a:rPr lang="en-US" sz="2000" dirty="0" smtClean="0"/>
            </a:br>
            <a:r>
              <a:rPr lang="en-US" sz="2000" dirty="0" smtClean="0"/>
              <a:t>programming </a:t>
            </a:r>
            <a:br>
              <a:rPr lang="en-US" sz="2000" dirty="0" smtClean="0"/>
            </a:br>
            <a:r>
              <a:rPr lang="en-US" sz="2000" dirty="0" smtClean="0"/>
              <a:t>mechanisms</a:t>
            </a:r>
            <a:endParaRPr lang="en-US" sz="2000" dirty="0"/>
          </a:p>
          <a:p>
            <a:pPr marL="6858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endParaRPr lang="en-US" sz="2400" kern="1200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67" y="1018623"/>
            <a:ext cx="5673212" cy="399854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auto">
          <a:xfrm>
            <a:off x="25694" y="6394290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911" y="6441850"/>
            <a:ext cx="912869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This section focuses primarily on concepts – there’s little/no code/patterns here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22000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1" y="916760"/>
            <a:ext cx="3824920" cy="5662450"/>
          </a:xfrm>
        </p:spPr>
        <p:txBody>
          <a:bodyPr/>
          <a:lstStyle/>
          <a:p>
            <a:pPr marL="228600" lvl="2" indent="-228600">
              <a:spcBef>
                <a:spcPts val="1200"/>
              </a:spcBef>
              <a:buSzPct val="110000"/>
              <a:buFont typeface="Arial" pitchFamily="34" charset="0"/>
              <a:buChar char="•"/>
              <a:defRPr/>
            </a:pPr>
            <a:r>
              <a:rPr lang="en-US" b="1" kern="1200" dirty="0" smtClean="0"/>
              <a:t>Section 2 </a:t>
            </a:r>
            <a:r>
              <a:rPr lang="en-US" b="1" kern="1200" dirty="0"/>
              <a:t>– </a:t>
            </a:r>
            <a:r>
              <a:rPr lang="en-US" b="1" kern="1200" dirty="0" smtClean="0"/>
              <a:t>Introduction to patterns &amp; frameworks</a:t>
            </a:r>
            <a:r>
              <a:rPr lang="en-US" kern="1200" dirty="0" smtClean="0"/>
              <a:t> (with emphasis on concurrent &amp; networked software)</a:t>
            </a:r>
          </a:p>
          <a:p>
            <a:pPr marL="452438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concepts</a:t>
            </a:r>
          </a:p>
          <a:p>
            <a:pPr marL="452438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examples</a:t>
            </a:r>
          </a:p>
          <a:p>
            <a:pPr marL="452438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 relationships</a:t>
            </a:r>
          </a:p>
          <a:p>
            <a:pPr marL="452438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Framework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concepts </a:t>
            </a:r>
            <a:endParaRPr lang="en-US" kern="1200" dirty="0" smtClean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2438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Framework examples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2438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Pros &amp; cons of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patterns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/>
            </a:r>
            <a:b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</a:b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&amp; </a:t>
            </a: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frameworks</a:t>
            </a:r>
          </a:p>
          <a:p>
            <a:pPr marL="452438" indent="-228600"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pPr>
            <a:r>
              <a:rPr lang="en-US" kern="1200" dirty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Reference </a:t>
            </a:r>
            <a:r>
              <a:rPr lang="en-US" kern="1200" dirty="0" smtClean="0">
                <a:latin typeface="Tahoma" pitchFamily="34" charset="0"/>
                <a:ea typeface="Arial Unicode MS" pitchFamily="34" charset="-128"/>
                <a:cs typeface="Arial Unicode MS" pitchFamily="34" charset="-128"/>
              </a:rPr>
              <a:t>material</a:t>
            </a:r>
            <a:endParaRPr lang="en-US" kern="1200" dirty="0">
              <a:latin typeface="Tahoma" pitchFamily="34" charset="0"/>
              <a:ea typeface="Arial Unicode MS" pitchFamily="34" charset="-128"/>
              <a:cs typeface="Arial Unicode MS" pitchFamily="34" charset="-128"/>
            </a:endParaRPr>
          </a:p>
          <a:p>
            <a:pPr marL="457200" lvl="3" indent="-228600">
              <a:spcBef>
                <a:spcPts val="1200"/>
              </a:spcBef>
              <a:buSzPct val="110000"/>
              <a:buFont typeface="Arial" pitchFamily="34" charset="0"/>
              <a:buChar char="•"/>
              <a:defRPr/>
            </a:pPr>
            <a:endParaRPr lang="en-US" kern="1200" dirty="0" smtClean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670031"/>
              </p:ext>
            </p:extLst>
          </p:nvPr>
        </p:nvGraphicFramePr>
        <p:xfrm>
          <a:off x="3824920" y="1235823"/>
          <a:ext cx="5273675" cy="456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" name="Visio" r:id="rId4" imgW="8491251" imgH="5841504" progId="Visio.Drawing.11">
                  <p:embed/>
                </p:oleObj>
              </mc:Choice>
              <mc:Fallback>
                <p:oleObj name="Visio" r:id="rId4" imgW="8491251" imgH="584150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920" y="1235823"/>
                        <a:ext cx="5273675" cy="456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55769" y="5383135"/>
            <a:ext cx="809616" cy="2400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18288" tIns="27432" rIns="18288" bIns="18288" rtlCol="0">
            <a:spAutoFit/>
          </a:bodyPr>
          <a:lstStyle/>
          <a:p>
            <a:pPr algn="ctr"/>
            <a:r>
              <a:rPr lang="en-US" sz="1400" b="1" i="1" dirty="0" smtClean="0"/>
              <a:t>Broker</a:t>
            </a:r>
            <a:endParaRPr lang="en-US" b="1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721100" y="1185315"/>
            <a:ext cx="5257800" cy="4377903"/>
            <a:chOff x="3721100" y="1185315"/>
            <a:chExt cx="5257800" cy="4377903"/>
          </a:xfrm>
        </p:grpSpPr>
        <p:sp>
          <p:nvSpPr>
            <p:cNvPr id="9" name="TextBox 8"/>
            <p:cNvSpPr txBox="1"/>
            <p:nvPr/>
          </p:nvSpPr>
          <p:spPr>
            <a:xfrm>
              <a:off x="4844566" y="3311909"/>
              <a:ext cx="578334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Proxy</a:t>
              </a:r>
              <a:endParaRPr lang="en-US" sz="1200" b="1" i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4221" y="4207909"/>
              <a:ext cx="684803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/>
                <a:t>Monitor</a:t>
              </a:r>
              <a:br>
                <a:rPr lang="en-US" sz="1200" i="1" dirty="0"/>
              </a:br>
              <a:r>
                <a:rPr lang="en-US" sz="1200" i="1" dirty="0"/>
                <a:t>Object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75100" y="4797012"/>
              <a:ext cx="13969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Wrapper Facade</a:t>
              </a:r>
              <a:endParaRPr lang="en-US" sz="1200" b="1" i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12976" y="5175420"/>
              <a:ext cx="989894" cy="38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Half/Sync-Half/</a:t>
              </a:r>
              <a:r>
                <a:rPr lang="en-US" sz="1200" i="1" dirty="0" err="1" smtClean="0"/>
                <a:t>Async</a:t>
              </a:r>
              <a:endParaRPr lang="en-US" sz="1200" i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704866" y="4299503"/>
              <a:ext cx="877330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Acceptor-</a:t>
              </a:r>
              <a:br>
                <a:rPr lang="en-US" sz="1200" i="1" dirty="0" smtClean="0"/>
              </a:br>
              <a:r>
                <a:rPr lang="en-US" sz="1200" i="1" dirty="0" smtClean="0"/>
                <a:t>Connector</a:t>
              </a:r>
              <a:endParaRPr lang="en-US" sz="1200" i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62718" y="4492905"/>
              <a:ext cx="684803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Reactor</a:t>
              </a:r>
              <a:endParaRPr lang="en-US" sz="1200" i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70131" y="4189623"/>
              <a:ext cx="140876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Leader/Followers</a:t>
              </a:r>
              <a:endParaRPr lang="en-US" sz="1200" i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50925" y="2599675"/>
              <a:ext cx="682808" cy="544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Thread-Specific Storage</a:t>
              </a:r>
              <a:endParaRPr lang="en-US" sz="1200" b="1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09111" y="4641346"/>
              <a:ext cx="794424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Abstract Factory</a:t>
              </a:r>
              <a:endParaRPr lang="en-US" sz="1200" b="1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21896" y="2368018"/>
              <a:ext cx="84483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Remote</a:t>
              </a:r>
              <a:br>
                <a:rPr lang="en-US" sz="1200" b="1" i="1" dirty="0" smtClean="0"/>
              </a:br>
              <a:r>
                <a:rPr lang="en-US" sz="1200" b="1" i="1" dirty="0" smtClean="0"/>
                <a:t>Operation</a:t>
              </a:r>
              <a:endParaRPr lang="en-US" sz="1200" b="1" i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19722" y="1938321"/>
              <a:ext cx="59346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Bridge</a:t>
              </a:r>
              <a:endParaRPr lang="en-US" sz="1200" b="1" i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21100" y="3318033"/>
              <a:ext cx="9801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Interpreter</a:t>
              </a:r>
              <a:endParaRPr lang="en-US" sz="1200" b="1" i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01415" y="4253931"/>
              <a:ext cx="80521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27432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Strategy</a:t>
              </a:r>
              <a:endParaRPr lang="en-US" sz="1200" b="1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58743" y="3769894"/>
              <a:ext cx="607988" cy="2215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Facade</a:t>
              </a:r>
              <a:endParaRPr lang="en-US" sz="1200" b="1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272681" y="3544670"/>
              <a:ext cx="67340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Adapter</a:t>
              </a:r>
              <a:endParaRPr lang="en-US" sz="1200" b="1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66731" y="3071035"/>
              <a:ext cx="71039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Adapter</a:t>
              </a:r>
              <a:endParaRPr lang="en-US" sz="1200" b="1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68294" y="3215393"/>
              <a:ext cx="93695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Interpreter</a:t>
              </a:r>
              <a:endParaRPr lang="en-US" sz="1200" b="1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5106" y="3803471"/>
              <a:ext cx="82547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Activator</a:t>
              </a:r>
              <a:endParaRPr lang="en-US" sz="1200" b="1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649837" y="3274521"/>
              <a:ext cx="660686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Factory Method</a:t>
              </a:r>
              <a:endParaRPr lang="en-US" sz="1200" b="1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72907" y="1241861"/>
              <a:ext cx="886270" cy="3877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36576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Extension Interface</a:t>
              </a:r>
              <a:endParaRPr lang="en-US" sz="1200" b="1" i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103224" y="1991000"/>
              <a:ext cx="67981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Active Object</a:t>
              </a:r>
              <a:endParaRPr lang="en-US" sz="1200" b="1" i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765386" y="2513442"/>
              <a:ext cx="695532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Evictor</a:t>
              </a:r>
              <a:endParaRPr lang="en-US" sz="1200" b="1" i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978704" y="1185315"/>
              <a:ext cx="96209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Publisher-</a:t>
              </a:r>
              <a:br>
                <a:rPr lang="en-US" sz="1200" b="1" i="1" dirty="0" smtClean="0"/>
              </a:br>
              <a:r>
                <a:rPr lang="en-US" sz="1200" b="1" i="1" dirty="0" smtClean="0"/>
                <a:t>Subscriber</a:t>
              </a:r>
              <a:endParaRPr lang="en-US" sz="1200" b="1" i="1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60890" y="2361194"/>
              <a:ext cx="1079910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Component Configurator</a:t>
              </a:r>
              <a:endParaRPr lang="en-US" sz="1200" b="1" i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01919" y="4814400"/>
              <a:ext cx="1009467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Component Configurator</a:t>
              </a:r>
              <a:endParaRPr lang="en-US" sz="1200" b="1" i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315623" y="2829085"/>
              <a:ext cx="955800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27432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Interceptor</a:t>
              </a:r>
              <a:endParaRPr lang="en-US" sz="1200" b="1" i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7937" y="4179696"/>
              <a:ext cx="950449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>
              <a:defPPr>
                <a:defRPr lang="en-US"/>
              </a:defPPr>
              <a:lvl1pPr algn="ctr">
                <a:defRPr sz="1000" b="1"/>
              </a:lvl1pPr>
            </a:lstStyle>
            <a:p>
              <a:r>
                <a:rPr lang="en-US" sz="1200" i="1" dirty="0" smtClean="0"/>
                <a:t>Forwarder/</a:t>
              </a:r>
              <a:br>
                <a:rPr lang="en-US" sz="1200" i="1" dirty="0" smtClean="0"/>
              </a:br>
              <a:r>
                <a:rPr lang="en-US" sz="1200" i="1" dirty="0" smtClean="0"/>
                <a:t>Receiver</a:t>
              </a:r>
              <a:endParaRPr lang="en-US" sz="1200" i="1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219902" y="1470439"/>
              <a:ext cx="679815" cy="3785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Domain Object</a:t>
              </a:r>
              <a:endParaRPr lang="en-US" sz="1200" b="1" i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74329" y="2276839"/>
              <a:ext cx="572765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Layers</a:t>
              </a:r>
              <a:endParaRPr lang="en-US" sz="1200" b="1" i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499798" y="4797012"/>
              <a:ext cx="1396999" cy="2123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18288" tIns="27432" rIns="18288" bIns="18288" rtlCol="0">
              <a:spAutoFit/>
            </a:bodyPr>
            <a:lstStyle/>
            <a:p>
              <a:pPr algn="ctr"/>
              <a:r>
                <a:rPr lang="en-US" sz="1200" b="1" i="1" dirty="0" smtClean="0"/>
                <a:t>Wrapper Facade</a:t>
              </a:r>
              <a:endParaRPr lang="en-US" sz="1200" b="1" i="1" dirty="0"/>
            </a:p>
          </p:txBody>
        </p:sp>
      </p:grpSp>
      <p:sp>
        <p:nvSpPr>
          <p:cNvPr id="40" name="Rectangle 39"/>
          <p:cNvSpPr/>
          <p:nvPr/>
        </p:nvSpPr>
        <p:spPr bwMode="auto">
          <a:xfrm>
            <a:off x="25694" y="6394290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30627" y="6441850"/>
            <a:ext cx="8919979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This section focuses on design – there’s some Java/C++/C code shown here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3799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://images.pearsoned-ema.com/jpeg/large/97802016336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52255" y="3552981"/>
            <a:ext cx="1208055" cy="14225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ectangle 31"/>
          <p:cNvSpPr/>
          <p:nvPr/>
        </p:nvSpPr>
        <p:spPr bwMode="auto">
          <a:xfrm>
            <a:off x="25694" y="6394290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2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4229100" cy="5662450"/>
          </a:xfrm>
        </p:spPr>
        <p:txBody>
          <a:bodyPr/>
          <a:lstStyle/>
          <a:p>
            <a:pPr marL="2286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b="1" kern="1200" dirty="0" smtClean="0"/>
              <a:t>Section 3 </a:t>
            </a:r>
            <a:r>
              <a:rPr lang="en-US" b="1" kern="1200" dirty="0"/>
              <a:t>– </a:t>
            </a:r>
            <a:r>
              <a:rPr lang="en-US" b="1" kern="1200" dirty="0" smtClean="0"/>
              <a:t>Applying patterns &amp; frameworks to concurrent &amp; networked software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Service access &amp; configuration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Event handling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Concurrency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Synchronization</a:t>
            </a:r>
            <a:endParaRPr lang="en-US" kern="1200" dirty="0"/>
          </a:p>
        </p:txBody>
      </p:sp>
      <p:sp>
        <p:nvSpPr>
          <p:cNvPr id="30" name="Rectangle 29"/>
          <p:cNvSpPr/>
          <p:nvPr/>
        </p:nvSpPr>
        <p:spPr>
          <a:xfrm>
            <a:off x="46476" y="6441850"/>
            <a:ext cx="9027893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Focus is on applying POSA2 &amp; </a:t>
            </a:r>
            <a:r>
              <a:rPr lang="en-US" sz="2000" dirty="0" err="1" smtClean="0"/>
              <a:t>GoF</a:t>
            </a:r>
            <a:r>
              <a:rPr lang="en-US" sz="2000" dirty="0" smtClean="0"/>
              <a:t> patterns – lots of C++/Java code examples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645" y="941327"/>
            <a:ext cx="4986338" cy="538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4" descr="POSA2_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6954" y="4706372"/>
            <a:ext cx="1208055" cy="142259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5489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ed Rectangle 108"/>
          <p:cNvSpPr/>
          <p:nvPr/>
        </p:nvSpPr>
        <p:spPr bwMode="auto">
          <a:xfrm>
            <a:off x="4500607" y="999997"/>
            <a:ext cx="1901526" cy="1162491"/>
          </a:xfrm>
          <a:prstGeom prst="roundRect">
            <a:avLst/>
          </a:prstGeom>
          <a:solidFill>
            <a:srgbClr val="FFFF99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6782388" y="1231007"/>
            <a:ext cx="2003622" cy="933843"/>
          </a:xfrm>
          <a:prstGeom prst="round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5771489" y="2309489"/>
            <a:ext cx="3033079" cy="13244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4651249" y="1689887"/>
            <a:ext cx="283356" cy="389525"/>
            <a:chOff x="7359848" y="3565741"/>
            <a:chExt cx="600075" cy="811652"/>
          </a:xfrm>
          <a:solidFill>
            <a:schemeClr val="bg1"/>
          </a:solidFill>
        </p:grpSpPr>
        <p:sp>
          <p:nvSpPr>
            <p:cNvPr id="97" name="Flowchart: Card 96"/>
            <p:cNvSpPr/>
            <p:nvPr/>
          </p:nvSpPr>
          <p:spPr bwMode="auto">
            <a:xfrm flipH="1">
              <a:off x="7359848" y="3572721"/>
              <a:ext cx="600075" cy="804672"/>
            </a:xfrm>
            <a:prstGeom prst="flowChartPunchedCard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Freeform 97"/>
            <p:cNvSpPr/>
            <p:nvPr/>
          </p:nvSpPr>
          <p:spPr bwMode="auto">
            <a:xfrm>
              <a:off x="7821707" y="3565741"/>
              <a:ext cx="116114" cy="156029"/>
            </a:xfrm>
            <a:custGeom>
              <a:avLst/>
              <a:gdLst>
                <a:gd name="connsiteX0" fmla="*/ 0 w 116114"/>
                <a:gd name="connsiteY0" fmla="*/ 0 h 156029"/>
                <a:gd name="connsiteX1" fmla="*/ 0 w 116114"/>
                <a:gd name="connsiteY1" fmla="*/ 156029 h 156029"/>
                <a:gd name="connsiteX2" fmla="*/ 116114 w 116114"/>
                <a:gd name="connsiteY2" fmla="*/ 152400 h 156029"/>
                <a:gd name="connsiteX3" fmla="*/ 0 w 116114"/>
                <a:gd name="connsiteY3" fmla="*/ 0 h 15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14" h="156029">
                  <a:moveTo>
                    <a:pt x="0" y="0"/>
                  </a:moveTo>
                  <a:lnTo>
                    <a:pt x="0" y="156029"/>
                  </a:lnTo>
                  <a:lnTo>
                    <a:pt x="116114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80" name="Straight Connector 79"/>
          <p:cNvCxnSpPr>
            <a:endCxn id="97" idx="0"/>
          </p:cNvCxnSpPr>
          <p:nvPr/>
        </p:nvCxnSpPr>
        <p:spPr bwMode="auto">
          <a:xfrm>
            <a:off x="4792927" y="1316502"/>
            <a:ext cx="0" cy="376736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>
            <a:off x="5452693" y="1555852"/>
            <a:ext cx="0" cy="18836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" name="Straight Connector 81"/>
          <p:cNvCxnSpPr/>
          <p:nvPr/>
        </p:nvCxnSpPr>
        <p:spPr bwMode="auto">
          <a:xfrm flipH="1">
            <a:off x="4792927" y="1559665"/>
            <a:ext cx="659768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H="1" flipV="1">
            <a:off x="5568264" y="1862615"/>
            <a:ext cx="293525" cy="37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Straight Connector 84"/>
          <p:cNvCxnSpPr/>
          <p:nvPr/>
        </p:nvCxnSpPr>
        <p:spPr bwMode="auto">
          <a:xfrm flipH="1" flipV="1">
            <a:off x="5852616" y="1934134"/>
            <a:ext cx="293525" cy="37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Straight Connector 86"/>
          <p:cNvCxnSpPr/>
          <p:nvPr/>
        </p:nvCxnSpPr>
        <p:spPr bwMode="auto">
          <a:xfrm flipH="1" flipV="1">
            <a:off x="5852616" y="1245615"/>
            <a:ext cx="293525" cy="377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8" name="Straight Connector 87"/>
          <p:cNvCxnSpPr/>
          <p:nvPr/>
        </p:nvCxnSpPr>
        <p:spPr bwMode="auto">
          <a:xfrm flipH="1">
            <a:off x="5852616" y="1260896"/>
            <a:ext cx="11514" cy="673238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Group 88"/>
          <p:cNvGrpSpPr/>
          <p:nvPr/>
        </p:nvGrpSpPr>
        <p:grpSpPr>
          <a:xfrm>
            <a:off x="6028567" y="1110583"/>
            <a:ext cx="283356" cy="386175"/>
            <a:chOff x="7359848" y="3667989"/>
            <a:chExt cx="600075" cy="804672"/>
          </a:xfrm>
          <a:solidFill>
            <a:schemeClr val="bg1"/>
          </a:solidFill>
        </p:grpSpPr>
        <p:sp>
          <p:nvSpPr>
            <p:cNvPr id="93" name="Flowchart: Card 92"/>
            <p:cNvSpPr/>
            <p:nvPr/>
          </p:nvSpPr>
          <p:spPr bwMode="auto">
            <a:xfrm flipH="1">
              <a:off x="7359848" y="3667989"/>
              <a:ext cx="600075" cy="804672"/>
            </a:xfrm>
            <a:prstGeom prst="flowChartPunchedCard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Freeform 93"/>
            <p:cNvSpPr/>
            <p:nvPr/>
          </p:nvSpPr>
          <p:spPr bwMode="auto">
            <a:xfrm>
              <a:off x="7821707" y="3675742"/>
              <a:ext cx="116114" cy="156029"/>
            </a:xfrm>
            <a:custGeom>
              <a:avLst/>
              <a:gdLst>
                <a:gd name="connsiteX0" fmla="*/ 0 w 116114"/>
                <a:gd name="connsiteY0" fmla="*/ 0 h 156029"/>
                <a:gd name="connsiteX1" fmla="*/ 0 w 116114"/>
                <a:gd name="connsiteY1" fmla="*/ 156029 h 156029"/>
                <a:gd name="connsiteX2" fmla="*/ 116114 w 116114"/>
                <a:gd name="connsiteY2" fmla="*/ 152400 h 156029"/>
                <a:gd name="connsiteX3" fmla="*/ 0 w 116114"/>
                <a:gd name="connsiteY3" fmla="*/ 0 h 15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14" h="156029">
                  <a:moveTo>
                    <a:pt x="0" y="0"/>
                  </a:moveTo>
                  <a:lnTo>
                    <a:pt x="0" y="156029"/>
                  </a:lnTo>
                  <a:lnTo>
                    <a:pt x="116114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018130" y="1668339"/>
            <a:ext cx="283356" cy="386175"/>
            <a:chOff x="7359848" y="3667989"/>
            <a:chExt cx="600075" cy="804672"/>
          </a:xfrm>
          <a:solidFill>
            <a:schemeClr val="bg1"/>
          </a:solidFill>
        </p:grpSpPr>
        <p:sp>
          <p:nvSpPr>
            <p:cNvPr id="91" name="Flowchart: Card 90"/>
            <p:cNvSpPr/>
            <p:nvPr/>
          </p:nvSpPr>
          <p:spPr bwMode="auto">
            <a:xfrm flipH="1">
              <a:off x="7359848" y="3667989"/>
              <a:ext cx="600075" cy="804672"/>
            </a:xfrm>
            <a:prstGeom prst="flowChartPunchedCard">
              <a:avLst/>
            </a:prstGeom>
            <a:grp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Freeform 91"/>
            <p:cNvSpPr/>
            <p:nvPr/>
          </p:nvSpPr>
          <p:spPr bwMode="auto">
            <a:xfrm>
              <a:off x="7821707" y="3675742"/>
              <a:ext cx="116114" cy="156029"/>
            </a:xfrm>
            <a:custGeom>
              <a:avLst/>
              <a:gdLst>
                <a:gd name="connsiteX0" fmla="*/ 0 w 116114"/>
                <a:gd name="connsiteY0" fmla="*/ 0 h 156029"/>
                <a:gd name="connsiteX1" fmla="*/ 0 w 116114"/>
                <a:gd name="connsiteY1" fmla="*/ 156029 h 156029"/>
                <a:gd name="connsiteX2" fmla="*/ 116114 w 116114"/>
                <a:gd name="connsiteY2" fmla="*/ 152400 h 156029"/>
                <a:gd name="connsiteX3" fmla="*/ 0 w 116114"/>
                <a:gd name="connsiteY3" fmla="*/ 0 h 15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14" h="156029">
                  <a:moveTo>
                    <a:pt x="0" y="0"/>
                  </a:moveTo>
                  <a:lnTo>
                    <a:pt x="0" y="156029"/>
                  </a:lnTo>
                  <a:lnTo>
                    <a:pt x="116114" y="152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6" name="Rectangle 105"/>
          <p:cNvSpPr/>
          <p:nvPr/>
        </p:nvSpPr>
        <p:spPr bwMode="auto">
          <a:xfrm>
            <a:off x="25694" y="6394290"/>
            <a:ext cx="9130338" cy="6070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  <p:sp>
        <p:nvSpPr>
          <p:cNvPr id="75" name="Rounded Rectangle 74"/>
          <p:cNvSpPr/>
          <p:nvPr/>
        </p:nvSpPr>
        <p:spPr bwMode="auto">
          <a:xfrm>
            <a:off x="7491763" y="1316807"/>
            <a:ext cx="580362" cy="7610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ounded Rectangle 75"/>
          <p:cNvSpPr/>
          <p:nvPr/>
        </p:nvSpPr>
        <p:spPr bwMode="auto">
          <a:xfrm>
            <a:off x="8126590" y="1316807"/>
            <a:ext cx="580362" cy="7610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8235268" y="1427506"/>
            <a:ext cx="392975" cy="124774"/>
          </a:xfrm>
          <a:prstGeom prst="rect">
            <a:avLst/>
          </a:prstGeom>
          <a:solidFill>
            <a:srgbClr val="3366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235268" y="1562920"/>
            <a:ext cx="392975" cy="124774"/>
          </a:xfrm>
          <a:prstGeom prst="rect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8235268" y="1692094"/>
            <a:ext cx="392975" cy="137252"/>
          </a:xfrm>
          <a:prstGeom prst="rect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235268" y="1836636"/>
            <a:ext cx="392975" cy="137252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595621" y="1427672"/>
            <a:ext cx="392975" cy="124774"/>
          </a:xfrm>
          <a:prstGeom prst="rect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595621" y="1563086"/>
            <a:ext cx="392975" cy="124774"/>
          </a:xfrm>
          <a:prstGeom prst="rect">
            <a:avLst/>
          </a:prstGeom>
          <a:solidFill>
            <a:srgbClr val="00B0F0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595621" y="1701390"/>
            <a:ext cx="392975" cy="137252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595621" y="1845930"/>
            <a:ext cx="392975" cy="13725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35" name="Rounded Rectangle 18434"/>
          <p:cNvSpPr/>
          <p:nvPr/>
        </p:nvSpPr>
        <p:spPr bwMode="auto">
          <a:xfrm>
            <a:off x="6856936" y="1316807"/>
            <a:ext cx="580362" cy="76104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950874" y="1427664"/>
            <a:ext cx="392975" cy="124774"/>
          </a:xfrm>
          <a:prstGeom prst="rect">
            <a:avLst/>
          </a:prstGeom>
          <a:solidFill>
            <a:srgbClr val="336699">
              <a:alpha val="2470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950874" y="1563078"/>
            <a:ext cx="392975" cy="124774"/>
          </a:xfrm>
          <a:prstGeom prst="rect">
            <a:avLst/>
          </a:prstGeom>
          <a:solidFill>
            <a:srgbClr val="FF99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950874" y="1701382"/>
            <a:ext cx="392975" cy="137252"/>
          </a:xfrm>
          <a:prstGeom prst="rect">
            <a:avLst/>
          </a:prstGeom>
          <a:solidFill>
            <a:srgbClr val="00FFFF">
              <a:alpha val="2470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950874" y="1845923"/>
            <a:ext cx="392975" cy="137252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500607" y="2193277"/>
            <a:ext cx="1281176" cy="781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Cached</a:t>
            </a:r>
            <a:br>
              <a:rPr lang="en-US" sz="1600" b="1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Virtual </a:t>
            </a:r>
            <a:br>
              <a:rPr lang="en-US" sz="1600" b="1" dirty="0" smtClean="0">
                <a:latin typeface="Arial" pitchFamily="34" charset="0"/>
                <a:cs typeface="Arial" pitchFamily="34" charset="0"/>
              </a:rPr>
            </a:br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Filesystem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68349" y="2436765"/>
            <a:ext cx="1006809" cy="317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Threads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5852839" y="2463643"/>
            <a:ext cx="279289" cy="290911"/>
            <a:chOff x="8327572" y="4328206"/>
            <a:chExt cx="300243" cy="312737"/>
          </a:xfrm>
        </p:grpSpPr>
        <p:grpSp>
          <p:nvGrpSpPr>
            <p:cNvPr id="31" name="Group 30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33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2" name="Straight Arrow Connector 31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7" name="Group 36"/>
          <p:cNvGrpSpPr/>
          <p:nvPr/>
        </p:nvGrpSpPr>
        <p:grpSpPr>
          <a:xfrm>
            <a:off x="7191311" y="2482277"/>
            <a:ext cx="279289" cy="290911"/>
            <a:chOff x="8327572" y="4328206"/>
            <a:chExt cx="300243" cy="312737"/>
          </a:xfrm>
        </p:grpSpPr>
        <p:grpSp>
          <p:nvGrpSpPr>
            <p:cNvPr id="38" name="Group 37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0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39" name="Straight Arrow Connector 38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44" name="Group 43"/>
          <p:cNvGrpSpPr/>
          <p:nvPr/>
        </p:nvGrpSpPr>
        <p:grpSpPr>
          <a:xfrm>
            <a:off x="8056892" y="2444513"/>
            <a:ext cx="279289" cy="290911"/>
            <a:chOff x="8327572" y="4328206"/>
            <a:chExt cx="300243" cy="312737"/>
          </a:xfrm>
        </p:grpSpPr>
        <p:grpSp>
          <p:nvGrpSpPr>
            <p:cNvPr id="45" name="Group 44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47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1" name="Group 50"/>
          <p:cNvGrpSpPr/>
          <p:nvPr/>
        </p:nvGrpSpPr>
        <p:grpSpPr>
          <a:xfrm>
            <a:off x="7682502" y="2540259"/>
            <a:ext cx="279289" cy="290911"/>
            <a:chOff x="8327572" y="4328206"/>
            <a:chExt cx="300243" cy="312737"/>
          </a:xfrm>
        </p:grpSpPr>
        <p:grpSp>
          <p:nvGrpSpPr>
            <p:cNvPr id="52" name="Group 51"/>
            <p:cNvGrpSpPr/>
            <p:nvPr/>
          </p:nvGrpSpPr>
          <p:grpSpPr>
            <a:xfrm>
              <a:off x="8472240" y="4328206"/>
              <a:ext cx="155575" cy="312737"/>
              <a:chOff x="7723835" y="1770063"/>
              <a:chExt cx="155575" cy="312737"/>
            </a:xfrm>
          </p:grpSpPr>
          <p:sp>
            <p:nvSpPr>
              <p:cNvPr id="54" name="Freeform 99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90512"/>
              </a:xfrm>
              <a:custGeom>
                <a:avLst/>
                <a:gdLst>
                  <a:gd name="T0" fmla="*/ 2147483647 w 98"/>
                  <a:gd name="T1" fmla="*/ 0 h 183"/>
                  <a:gd name="T2" fmla="*/ 2147483647 w 98"/>
                  <a:gd name="T3" fmla="*/ 2147483647 h 183"/>
                  <a:gd name="T4" fmla="*/ 0 w 98"/>
                  <a:gd name="T5" fmla="*/ 2147483647 h 183"/>
                  <a:gd name="T6" fmla="*/ 0 w 98"/>
                  <a:gd name="T7" fmla="*/ 2147483647 h 183"/>
                  <a:gd name="T8" fmla="*/ 2147483647 w 98"/>
                  <a:gd name="T9" fmla="*/ 2147483647 h 183"/>
                  <a:gd name="T10" fmla="*/ 2147483647 w 98"/>
                  <a:gd name="T11" fmla="*/ 2147483647 h 183"/>
                  <a:gd name="T12" fmla="*/ 2147483647 w 98"/>
                  <a:gd name="T13" fmla="*/ 2147483647 h 183"/>
                  <a:gd name="T14" fmla="*/ 2147483647 w 98"/>
                  <a:gd name="T15" fmla="*/ 2147483647 h 183"/>
                  <a:gd name="T16" fmla="*/ 2147483647 w 98"/>
                  <a:gd name="T17" fmla="*/ 2147483647 h 183"/>
                  <a:gd name="T18" fmla="*/ 2147483647 w 98"/>
                  <a:gd name="T19" fmla="*/ 2147483647 h 183"/>
                  <a:gd name="T20" fmla="*/ 2147483647 w 98"/>
                  <a:gd name="T21" fmla="*/ 2147483647 h 183"/>
                  <a:gd name="T22" fmla="*/ 2147483647 w 98"/>
                  <a:gd name="T23" fmla="*/ 2147483647 h 183"/>
                  <a:gd name="T24" fmla="*/ 2147483647 w 98"/>
                  <a:gd name="T25" fmla="*/ 2147483647 h 183"/>
                  <a:gd name="T26" fmla="*/ 2147483647 w 98"/>
                  <a:gd name="T27" fmla="*/ 2147483647 h 183"/>
                  <a:gd name="T28" fmla="*/ 2147483647 w 98"/>
                  <a:gd name="T29" fmla="*/ 2147483647 h 183"/>
                  <a:gd name="T30" fmla="*/ 2147483647 w 98"/>
                  <a:gd name="T31" fmla="*/ 2147483647 h 183"/>
                  <a:gd name="T32" fmla="*/ 2147483647 w 98"/>
                  <a:gd name="T33" fmla="*/ 2147483647 h 183"/>
                  <a:gd name="T34" fmla="*/ 2147483647 w 98"/>
                  <a:gd name="T35" fmla="*/ 0 h 183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98"/>
                  <a:gd name="T55" fmla="*/ 0 h 183"/>
                  <a:gd name="T56" fmla="*/ 98 w 98"/>
                  <a:gd name="T57" fmla="*/ 183 h 183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98" h="183">
                    <a:moveTo>
                      <a:pt x="98" y="0"/>
                    </a:moveTo>
                    <a:lnTo>
                      <a:pt x="14" y="42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113"/>
                    </a:lnTo>
                    <a:lnTo>
                      <a:pt x="14" y="127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28" y="183"/>
                    </a:lnTo>
                    <a:lnTo>
                      <a:pt x="98" y="0"/>
                    </a:lnTo>
                    <a:close/>
                  </a:path>
                </a:pathLst>
              </a:custGeom>
              <a:blipFill dpi="0" rotWithShape="0">
                <a:blip r:embed="rId3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100"/>
              <p:cNvSpPr>
                <a:spLocks/>
              </p:cNvSpPr>
              <p:nvPr/>
            </p:nvSpPr>
            <p:spPr bwMode="auto">
              <a:xfrm>
                <a:off x="7723835" y="1770063"/>
                <a:ext cx="155575" cy="268287"/>
              </a:xfrm>
              <a:custGeom>
                <a:avLst/>
                <a:gdLst>
                  <a:gd name="T0" fmla="*/ 2147483647 w 98"/>
                  <a:gd name="T1" fmla="*/ 2147483647 h 169"/>
                  <a:gd name="T2" fmla="*/ 2147483647 w 98"/>
                  <a:gd name="T3" fmla="*/ 2147483647 h 169"/>
                  <a:gd name="T4" fmla="*/ 2147483647 w 98"/>
                  <a:gd name="T5" fmla="*/ 2147483647 h 169"/>
                  <a:gd name="T6" fmla="*/ 2147483647 w 98"/>
                  <a:gd name="T7" fmla="*/ 2147483647 h 169"/>
                  <a:gd name="T8" fmla="*/ 0 w 98"/>
                  <a:gd name="T9" fmla="*/ 2147483647 h 169"/>
                  <a:gd name="T10" fmla="*/ 2147483647 w 98"/>
                  <a:gd name="T11" fmla="*/ 2147483647 h 169"/>
                  <a:gd name="T12" fmla="*/ 2147483647 w 98"/>
                  <a:gd name="T13" fmla="*/ 2147483647 h 169"/>
                  <a:gd name="T14" fmla="*/ 2147483647 w 98"/>
                  <a:gd name="T15" fmla="*/ 2147483647 h 169"/>
                  <a:gd name="T16" fmla="*/ 2147483647 w 98"/>
                  <a:gd name="T17" fmla="*/ 2147483647 h 169"/>
                  <a:gd name="T18" fmla="*/ 2147483647 w 98"/>
                  <a:gd name="T19" fmla="*/ 2147483647 h 169"/>
                  <a:gd name="T20" fmla="*/ 2147483647 w 98"/>
                  <a:gd name="T21" fmla="*/ 2147483647 h 169"/>
                  <a:gd name="T22" fmla="*/ 2147483647 w 98"/>
                  <a:gd name="T23" fmla="*/ 2147483647 h 169"/>
                  <a:gd name="T24" fmla="*/ 2147483647 w 98"/>
                  <a:gd name="T25" fmla="*/ 2147483647 h 169"/>
                  <a:gd name="T26" fmla="*/ 2147483647 w 98"/>
                  <a:gd name="T27" fmla="*/ 2147483647 h 169"/>
                  <a:gd name="T28" fmla="*/ 2147483647 w 98"/>
                  <a:gd name="T29" fmla="*/ 2147483647 h 169"/>
                  <a:gd name="T30" fmla="*/ 2147483647 w 98"/>
                  <a:gd name="T31" fmla="*/ 2147483647 h 169"/>
                  <a:gd name="T32" fmla="*/ 2147483647 w 98"/>
                  <a:gd name="T33" fmla="*/ 2147483647 h 169"/>
                  <a:gd name="T34" fmla="*/ 2147483647 w 98"/>
                  <a:gd name="T35" fmla="*/ 2147483647 h 169"/>
                  <a:gd name="T36" fmla="*/ 2147483647 w 98"/>
                  <a:gd name="T37" fmla="*/ 2147483647 h 169"/>
                  <a:gd name="T38" fmla="*/ 2147483647 w 98"/>
                  <a:gd name="T39" fmla="*/ 2147483647 h 169"/>
                  <a:gd name="T40" fmla="*/ 2147483647 w 98"/>
                  <a:gd name="T41" fmla="*/ 2147483647 h 169"/>
                  <a:gd name="T42" fmla="*/ 2147483647 w 98"/>
                  <a:gd name="T43" fmla="*/ 2147483647 h 169"/>
                  <a:gd name="T44" fmla="*/ 2147483647 w 98"/>
                  <a:gd name="T45" fmla="*/ 2147483647 h 169"/>
                  <a:gd name="T46" fmla="*/ 2147483647 w 98"/>
                  <a:gd name="T47" fmla="*/ 2147483647 h 169"/>
                  <a:gd name="T48" fmla="*/ 2147483647 w 98"/>
                  <a:gd name="T49" fmla="*/ 2147483647 h 169"/>
                  <a:gd name="T50" fmla="*/ 2147483647 w 98"/>
                  <a:gd name="T51" fmla="*/ 2147483647 h 169"/>
                  <a:gd name="T52" fmla="*/ 2147483647 w 98"/>
                  <a:gd name="T53" fmla="*/ 2147483647 h 169"/>
                  <a:gd name="T54" fmla="*/ 2147483647 w 98"/>
                  <a:gd name="T55" fmla="*/ 2147483647 h 169"/>
                  <a:gd name="T56" fmla="*/ 2147483647 w 98"/>
                  <a:gd name="T57" fmla="*/ 2147483647 h 169"/>
                  <a:gd name="T58" fmla="*/ 2147483647 w 98"/>
                  <a:gd name="T59" fmla="*/ 2147483647 h 169"/>
                  <a:gd name="T60" fmla="*/ 2147483647 w 98"/>
                  <a:gd name="T61" fmla="*/ 2147483647 h 169"/>
                  <a:gd name="T62" fmla="*/ 2147483647 w 98"/>
                  <a:gd name="T63" fmla="*/ 2147483647 h 169"/>
                  <a:gd name="T64" fmla="*/ 2147483647 w 98"/>
                  <a:gd name="T65" fmla="*/ 2147483647 h 169"/>
                  <a:gd name="T66" fmla="*/ 2147483647 w 98"/>
                  <a:gd name="T67" fmla="*/ 2147483647 h 169"/>
                  <a:gd name="T68" fmla="*/ 2147483647 w 98"/>
                  <a:gd name="T69" fmla="*/ 2147483647 h 169"/>
                  <a:gd name="T70" fmla="*/ 2147483647 w 98"/>
                  <a:gd name="T71" fmla="*/ 2147483647 h 169"/>
                  <a:gd name="T72" fmla="*/ 2147483647 w 98"/>
                  <a:gd name="T73" fmla="*/ 2147483647 h 169"/>
                  <a:gd name="T74" fmla="*/ 0 w 98"/>
                  <a:gd name="T75" fmla="*/ 2147483647 h 169"/>
                  <a:gd name="T76" fmla="*/ 0 w 98"/>
                  <a:gd name="T77" fmla="*/ 2147483647 h 169"/>
                  <a:gd name="T78" fmla="*/ 0 w 98"/>
                  <a:gd name="T79" fmla="*/ 2147483647 h 169"/>
                  <a:gd name="T80" fmla="*/ 2147483647 w 98"/>
                  <a:gd name="T81" fmla="*/ 2147483647 h 169"/>
                  <a:gd name="T82" fmla="*/ 2147483647 w 98"/>
                  <a:gd name="T83" fmla="*/ 0 h 169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98"/>
                  <a:gd name="T127" fmla="*/ 0 h 169"/>
                  <a:gd name="T128" fmla="*/ 98 w 98"/>
                  <a:gd name="T129" fmla="*/ 169 h 169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98" h="169">
                    <a:moveTo>
                      <a:pt x="98" y="14"/>
                    </a:moveTo>
                    <a:lnTo>
                      <a:pt x="14" y="56"/>
                    </a:lnTo>
                    <a:lnTo>
                      <a:pt x="28" y="56"/>
                    </a:lnTo>
                    <a:lnTo>
                      <a:pt x="14" y="70"/>
                    </a:lnTo>
                    <a:lnTo>
                      <a:pt x="0" y="56"/>
                    </a:lnTo>
                    <a:lnTo>
                      <a:pt x="42" y="70"/>
                    </a:lnTo>
                    <a:lnTo>
                      <a:pt x="84" y="84"/>
                    </a:lnTo>
                    <a:lnTo>
                      <a:pt x="98" y="84"/>
                    </a:lnTo>
                    <a:lnTo>
                      <a:pt x="98" y="99"/>
                    </a:lnTo>
                    <a:lnTo>
                      <a:pt x="84" y="113"/>
                    </a:lnTo>
                    <a:lnTo>
                      <a:pt x="42" y="127"/>
                    </a:lnTo>
                    <a:lnTo>
                      <a:pt x="14" y="141"/>
                    </a:lnTo>
                    <a:lnTo>
                      <a:pt x="28" y="127"/>
                    </a:lnTo>
                    <a:lnTo>
                      <a:pt x="28" y="141"/>
                    </a:lnTo>
                    <a:lnTo>
                      <a:pt x="14" y="141"/>
                    </a:lnTo>
                    <a:lnTo>
                      <a:pt x="42" y="155"/>
                    </a:lnTo>
                    <a:lnTo>
                      <a:pt x="70" y="155"/>
                    </a:lnTo>
                    <a:lnTo>
                      <a:pt x="84" y="155"/>
                    </a:lnTo>
                    <a:lnTo>
                      <a:pt x="84" y="169"/>
                    </a:lnTo>
                    <a:lnTo>
                      <a:pt x="70" y="169"/>
                    </a:lnTo>
                    <a:lnTo>
                      <a:pt x="70" y="155"/>
                    </a:lnTo>
                    <a:lnTo>
                      <a:pt x="70" y="169"/>
                    </a:lnTo>
                    <a:lnTo>
                      <a:pt x="42" y="169"/>
                    </a:lnTo>
                    <a:lnTo>
                      <a:pt x="14" y="155"/>
                    </a:lnTo>
                    <a:lnTo>
                      <a:pt x="14" y="141"/>
                    </a:lnTo>
                    <a:lnTo>
                      <a:pt x="14" y="127"/>
                    </a:lnTo>
                    <a:lnTo>
                      <a:pt x="42" y="113"/>
                    </a:lnTo>
                    <a:lnTo>
                      <a:pt x="84" y="99"/>
                    </a:lnTo>
                    <a:lnTo>
                      <a:pt x="84" y="84"/>
                    </a:lnTo>
                    <a:lnTo>
                      <a:pt x="84" y="99"/>
                    </a:lnTo>
                    <a:lnTo>
                      <a:pt x="42" y="84"/>
                    </a:lnTo>
                    <a:lnTo>
                      <a:pt x="0" y="70"/>
                    </a:lnTo>
                    <a:lnTo>
                      <a:pt x="0" y="56"/>
                    </a:lnTo>
                    <a:lnTo>
                      <a:pt x="14" y="42"/>
                    </a:lnTo>
                    <a:lnTo>
                      <a:pt x="98" y="0"/>
                    </a:lnTo>
                    <a:lnTo>
                      <a:pt x="98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101"/>
              <p:cNvSpPr>
                <a:spLocks/>
              </p:cNvSpPr>
              <p:nvPr/>
            </p:nvSpPr>
            <p:spPr bwMode="auto">
              <a:xfrm>
                <a:off x="7834960" y="2038350"/>
                <a:ext cx="22225" cy="22225"/>
              </a:xfrm>
              <a:custGeom>
                <a:avLst/>
                <a:gdLst>
                  <a:gd name="T0" fmla="*/ 2147483647 w 14"/>
                  <a:gd name="T1" fmla="*/ 0 h 14"/>
                  <a:gd name="T2" fmla="*/ 2147483647 w 14"/>
                  <a:gd name="T3" fmla="*/ 0 h 14"/>
                  <a:gd name="T4" fmla="*/ 0 w 14"/>
                  <a:gd name="T5" fmla="*/ 2147483647 h 14"/>
                  <a:gd name="T6" fmla="*/ 0 w 14"/>
                  <a:gd name="T7" fmla="*/ 0 h 14"/>
                  <a:gd name="T8" fmla="*/ 0 w 14"/>
                  <a:gd name="T9" fmla="*/ 0 h 14"/>
                  <a:gd name="T10" fmla="*/ 0 w 14"/>
                  <a:gd name="T11" fmla="*/ 0 h 14"/>
                  <a:gd name="T12" fmla="*/ 2147483647 w 14"/>
                  <a:gd name="T13" fmla="*/ 0 h 1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4"/>
                  <a:gd name="T22" fmla="*/ 0 h 14"/>
                  <a:gd name="T23" fmla="*/ 14 w 14"/>
                  <a:gd name="T24" fmla="*/ 14 h 1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4" h="14">
                    <a:moveTo>
                      <a:pt x="14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" name="Freeform 102"/>
              <p:cNvSpPr>
                <a:spLocks/>
              </p:cNvSpPr>
              <p:nvPr/>
            </p:nvSpPr>
            <p:spPr bwMode="auto">
              <a:xfrm>
                <a:off x="7768285" y="2038350"/>
                <a:ext cx="66675" cy="44450"/>
              </a:xfrm>
              <a:custGeom>
                <a:avLst/>
                <a:gdLst>
                  <a:gd name="T0" fmla="*/ 2147483647 w 42"/>
                  <a:gd name="T1" fmla="*/ 2147483647 h 28"/>
                  <a:gd name="T2" fmla="*/ 2147483647 w 42"/>
                  <a:gd name="T3" fmla="*/ 0 h 28"/>
                  <a:gd name="T4" fmla="*/ 0 w 42"/>
                  <a:gd name="T5" fmla="*/ 2147483647 h 28"/>
                  <a:gd name="T6" fmla="*/ 0 w 42"/>
                  <a:gd name="T7" fmla="*/ 2147483647 h 28"/>
                  <a:gd name="T8" fmla="*/ 2147483647 w 42"/>
                  <a:gd name="T9" fmla="*/ 2147483647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2"/>
                  <a:gd name="T16" fmla="*/ 0 h 28"/>
                  <a:gd name="T17" fmla="*/ 42 w 42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2" h="28">
                    <a:moveTo>
                      <a:pt x="42" y="14"/>
                    </a:moveTo>
                    <a:lnTo>
                      <a:pt x="42" y="0"/>
                    </a:lnTo>
                    <a:lnTo>
                      <a:pt x="0" y="14"/>
                    </a:lnTo>
                    <a:lnTo>
                      <a:pt x="0" y="28"/>
                    </a:lnTo>
                    <a:lnTo>
                      <a:pt x="42" y="14"/>
                    </a:lnTo>
                    <a:close/>
                  </a:path>
                </a:pathLst>
              </a:custGeom>
              <a:blipFill dpi="0" rotWithShape="0">
                <a:blip r:embed="rId4" cstate="print"/>
                <a:srcRect/>
                <a:tile tx="0" ty="0" sx="100000" sy="100000" flip="none" algn="tl"/>
              </a:blip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cxnSp>
          <p:nvCxnSpPr>
            <p:cNvPr id="53" name="Straight Arrow Connector 52"/>
            <p:cNvCxnSpPr/>
            <p:nvPr/>
          </p:nvCxnSpPr>
          <p:spPr bwMode="auto">
            <a:xfrm>
              <a:off x="8327572" y="4484348"/>
              <a:ext cx="167346" cy="0"/>
            </a:xfrm>
            <a:prstGeom prst="straightConnector1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8" name="TextBox 57"/>
          <p:cNvSpPr txBox="1"/>
          <p:nvPr/>
        </p:nvSpPr>
        <p:spPr>
          <a:xfrm>
            <a:off x="6295534" y="3662407"/>
            <a:ext cx="1984988" cy="317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Event Dispatcher 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731917" y="3192089"/>
            <a:ext cx="994880" cy="317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Sockets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6067163" y="3253124"/>
            <a:ext cx="0" cy="3228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>
            <a:off x="6289908" y="3253124"/>
            <a:ext cx="0" cy="3228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66" name="Straight Arrow Connector 65"/>
          <p:cNvCxnSpPr/>
          <p:nvPr/>
        </p:nvCxnSpPr>
        <p:spPr bwMode="auto">
          <a:xfrm>
            <a:off x="6512654" y="3253124"/>
            <a:ext cx="0" cy="3228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67" name="Straight Arrow Connector 66"/>
          <p:cNvCxnSpPr/>
          <p:nvPr/>
        </p:nvCxnSpPr>
        <p:spPr bwMode="auto">
          <a:xfrm>
            <a:off x="6735400" y="3253124"/>
            <a:ext cx="0" cy="3228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>
            <a:off x="6958146" y="3253124"/>
            <a:ext cx="0" cy="3228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>
            <a:off x="7180892" y="3253124"/>
            <a:ext cx="0" cy="3228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70" name="Straight Arrow Connector 69"/>
          <p:cNvCxnSpPr/>
          <p:nvPr/>
        </p:nvCxnSpPr>
        <p:spPr bwMode="auto">
          <a:xfrm>
            <a:off x="7403638" y="3253124"/>
            <a:ext cx="0" cy="3228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71" name="Straight Arrow Connector 70"/>
          <p:cNvCxnSpPr/>
          <p:nvPr/>
        </p:nvCxnSpPr>
        <p:spPr bwMode="auto">
          <a:xfrm>
            <a:off x="7626381" y="3253124"/>
            <a:ext cx="0" cy="32287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cxnSp>
        <p:nvCxnSpPr>
          <p:cNvPr id="18433" name="Straight Connector 18432"/>
          <p:cNvCxnSpPr/>
          <p:nvPr/>
        </p:nvCxnSpPr>
        <p:spPr bwMode="auto">
          <a:xfrm>
            <a:off x="6023248" y="3575999"/>
            <a:ext cx="1678270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3" name="TextBox 82"/>
          <p:cNvSpPr txBox="1"/>
          <p:nvPr/>
        </p:nvSpPr>
        <p:spPr>
          <a:xfrm>
            <a:off x="6746184" y="921175"/>
            <a:ext cx="2020775" cy="317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Protocol Handlers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3548" y="6431459"/>
            <a:ext cx="9029635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Focus is on a framework-based web server using ACE (C++) &amp; Android (Java)</a:t>
            </a:r>
            <a:endParaRPr lang="en-US" sz="2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8" y="4025180"/>
            <a:ext cx="4227115" cy="2354004"/>
          </a:xfrm>
          <a:prstGeom prst="rect">
            <a:avLst/>
          </a:prstGeom>
        </p:spPr>
      </p:pic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817" y="4025180"/>
            <a:ext cx="3570381" cy="224441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4353791" cy="5662450"/>
          </a:xfrm>
        </p:spPr>
        <p:txBody>
          <a:bodyPr/>
          <a:lstStyle/>
          <a:p>
            <a:pPr marL="2286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b="1" kern="1200" dirty="0" smtClean="0"/>
              <a:t>Section 3 </a:t>
            </a:r>
            <a:r>
              <a:rPr lang="en-US" b="1" kern="1200" dirty="0"/>
              <a:t>– </a:t>
            </a:r>
            <a:r>
              <a:rPr lang="en-US" b="1" kern="1200" dirty="0" smtClean="0"/>
              <a:t>Applying patterns &amp; frameworks to concurrent </a:t>
            </a:r>
            <a:br>
              <a:rPr lang="en-US" b="1" kern="1200" dirty="0" smtClean="0"/>
            </a:br>
            <a:r>
              <a:rPr lang="en-US" b="1" kern="1200" dirty="0" smtClean="0"/>
              <a:t>&amp; networked software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Service access &amp; configuration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Event handling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Concurrency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Synchronization</a:t>
            </a:r>
            <a:endParaRPr lang="en-US" kern="1200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6401741" y="1614292"/>
            <a:ext cx="400955" cy="143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03" name="Straight Arrow Connector 102"/>
          <p:cNvCxnSpPr/>
          <p:nvPr/>
        </p:nvCxnSpPr>
        <p:spPr bwMode="auto">
          <a:xfrm flipV="1">
            <a:off x="7128022" y="2164654"/>
            <a:ext cx="1" cy="34641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grpSp>
        <p:nvGrpSpPr>
          <p:cNvPr id="74" name="Group 73"/>
          <p:cNvGrpSpPr/>
          <p:nvPr/>
        </p:nvGrpSpPr>
        <p:grpSpPr>
          <a:xfrm>
            <a:off x="4613935" y="1109460"/>
            <a:ext cx="427571" cy="296087"/>
            <a:chOff x="8570375" y="3192884"/>
            <a:chExt cx="1068926" cy="614211"/>
          </a:xfrm>
        </p:grpSpPr>
        <p:sp>
          <p:nvSpPr>
            <p:cNvPr id="99" name="Rectangle 98"/>
            <p:cNvSpPr/>
            <p:nvPr/>
          </p:nvSpPr>
          <p:spPr bwMode="auto">
            <a:xfrm>
              <a:off x="8575637" y="3192884"/>
              <a:ext cx="393364" cy="1246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2" name="Rectangle 101"/>
            <p:cNvSpPr/>
            <p:nvPr/>
          </p:nvSpPr>
          <p:spPr bwMode="auto">
            <a:xfrm>
              <a:off x="8570375" y="3318891"/>
              <a:ext cx="1068926" cy="4882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5159659" y="1684132"/>
            <a:ext cx="427571" cy="296087"/>
            <a:chOff x="8570375" y="3192884"/>
            <a:chExt cx="1068926" cy="614211"/>
          </a:xfrm>
        </p:grpSpPr>
        <p:sp>
          <p:nvSpPr>
            <p:cNvPr id="95" name="Rectangle 94"/>
            <p:cNvSpPr/>
            <p:nvPr/>
          </p:nvSpPr>
          <p:spPr bwMode="auto">
            <a:xfrm>
              <a:off x="8575638" y="3192884"/>
              <a:ext cx="393364" cy="12464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8570375" y="3318891"/>
              <a:ext cx="1068926" cy="4882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5971609" y="2939192"/>
            <a:ext cx="170315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latin typeface="Arial" pitchFamily="34" charset="0"/>
                <a:cs typeface="Arial" pitchFamily="34" charset="0"/>
              </a:rPr>
              <a:t>Demuxer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4227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4478482" cy="5662450"/>
          </a:xfrm>
        </p:spPr>
        <p:txBody>
          <a:bodyPr/>
          <a:lstStyle/>
          <a:p>
            <a:pPr marL="2286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b="1" kern="1200" dirty="0" smtClean="0"/>
              <a:t>Section 3 </a:t>
            </a:r>
            <a:r>
              <a:rPr lang="en-US" b="1" kern="1200" dirty="0"/>
              <a:t>– </a:t>
            </a:r>
            <a:r>
              <a:rPr lang="en-US" b="1" kern="1200" dirty="0" smtClean="0"/>
              <a:t>Applying patterns </a:t>
            </a:r>
            <a:br>
              <a:rPr lang="en-US" b="1" kern="1200" dirty="0" smtClean="0"/>
            </a:br>
            <a:r>
              <a:rPr lang="en-US" b="1" kern="1200" dirty="0" smtClean="0"/>
              <a:t>&amp; frameworks to concurrent </a:t>
            </a:r>
            <a:br>
              <a:rPr lang="en-US" b="1" kern="1200" dirty="0" smtClean="0"/>
            </a:br>
            <a:r>
              <a:rPr lang="en-US" b="1" kern="1200" dirty="0" smtClean="0"/>
              <a:t>&amp; networked software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Service access &amp; configuration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Event handling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Concurrency</a:t>
            </a:r>
          </a:p>
          <a:p>
            <a:pPr marL="457200" lvl="3" indent="-228600">
              <a:spcBef>
                <a:spcPts val="12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pPr>
            <a:r>
              <a:rPr lang="en-US" kern="1200" dirty="0" smtClean="0"/>
              <a:t>Synchronization</a:t>
            </a:r>
            <a:endParaRPr lang="en-US" kern="12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2700" y="6378207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364606" y="605258"/>
            <a:ext cx="1490995" cy="3057037"/>
            <a:chOff x="3009610" y="1951973"/>
            <a:chExt cx="2003523" cy="391752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9610" y="1951973"/>
              <a:ext cx="2003523" cy="3917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 descr="http://www.dre.vanderbilt.edu/~schmidt/cs282/lab3/threadeddownload1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2626" y="2349426"/>
              <a:ext cx="1745171" cy="3050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108" y="1578902"/>
            <a:ext cx="3725273" cy="4529888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028926"/>
              </p:ext>
            </p:extLst>
          </p:nvPr>
        </p:nvGraphicFramePr>
        <p:xfrm>
          <a:off x="214598" y="3688926"/>
          <a:ext cx="4300120" cy="263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8" name="Visio" r:id="rId7" imgW="8022732" imgH="4835376" progId="Visio.Drawing.11">
                  <p:embed/>
                </p:oleObj>
              </mc:Choice>
              <mc:Fallback>
                <p:oleObj name="Visio" r:id="rId7" imgW="8022732" imgH="483537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598" y="3688926"/>
                        <a:ext cx="4300120" cy="26367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4472" y="6431459"/>
            <a:ext cx="906312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We also cover patterns &amp; frameworks for other domains throughout the course</a:t>
            </a:r>
            <a:endParaRPr lang="en-US" sz="2000" dirty="0"/>
          </a:p>
        </p:txBody>
      </p:sp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Course Syllabus</a:t>
            </a:r>
          </a:p>
        </p:txBody>
      </p:sp>
    </p:spTree>
    <p:extLst>
      <p:ext uri="{BB962C8B-B14F-4D97-AF65-F5344CB8AC3E}">
        <p14:creationId xmlns:p14="http://schemas.microsoft.com/office/powerpoint/2010/main" val="4095374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Since there’s </a:t>
            </a:r>
            <a:r>
              <a:rPr lang="en-US" altLang="zh-CN" kern="1200" dirty="0"/>
              <a:t>a lot of material in this </a:t>
            </a:r>
            <a:r>
              <a:rPr lang="en-US" altLang="zh-CN" kern="1200" dirty="0" smtClean="0"/>
              <a:t>course—&amp; you may not be familiar with all the prerequisites—I therefore encourage you to</a:t>
            </a:r>
          </a:p>
          <a:p>
            <a:pPr marL="4619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Watch </a:t>
            </a:r>
            <a:r>
              <a:rPr lang="en-US" altLang="zh-CN" kern="1200" dirty="0"/>
              <a:t>the videos </a:t>
            </a:r>
            <a:r>
              <a:rPr lang="en-US" altLang="zh-CN" kern="1200" dirty="0" smtClean="0"/>
              <a:t/>
            </a:r>
            <a:br>
              <a:rPr lang="en-US" altLang="zh-CN" kern="1200" dirty="0" smtClean="0"/>
            </a:br>
            <a:r>
              <a:rPr lang="en-US" altLang="zh-CN" kern="1200" dirty="0" smtClean="0"/>
              <a:t>multiple times</a:t>
            </a:r>
            <a:endParaRPr lang="en-US" altLang="zh-CN" kern="12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309" y="636227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8" y="2389909"/>
            <a:ext cx="7899343" cy="4318998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751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Since there’s </a:t>
            </a:r>
            <a:r>
              <a:rPr lang="en-US" altLang="zh-CN" kern="1200" dirty="0"/>
              <a:t>a lot of material in this </a:t>
            </a:r>
            <a:r>
              <a:rPr lang="en-US" altLang="zh-CN" kern="1200" dirty="0" smtClean="0"/>
              <a:t>course—&amp; you may not be familiar with all the prerequisites—I therefore encourage you to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Watch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videos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multiple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times</a:t>
            </a:r>
          </a:p>
          <a:p>
            <a:pPr marL="461963" lvl="1" indent="-233363">
              <a:spcBef>
                <a:spcPts val="600"/>
              </a:spcBef>
              <a:buSzPct val="110000"/>
              <a:defRPr/>
            </a:pPr>
            <a:r>
              <a:rPr lang="en-US" altLang="zh-CN" kern="1200" dirty="0"/>
              <a:t>Read the various </a:t>
            </a:r>
            <a:br>
              <a:rPr lang="en-US" altLang="zh-CN" kern="1200" dirty="0"/>
            </a:br>
            <a:r>
              <a:rPr lang="en-US" altLang="zh-CN" kern="1200" dirty="0"/>
              <a:t>online resources at </a:t>
            </a:r>
            <a:br>
              <a:rPr lang="en-US" altLang="zh-CN" kern="1200" dirty="0"/>
            </a:br>
            <a:r>
              <a:rPr lang="en-US" altLang="zh-CN" kern="1200" dirty="0"/>
              <a:t>the provided </a:t>
            </a:r>
            <a:r>
              <a:rPr lang="en-US" altLang="zh-CN" kern="1200" dirty="0" smtClean="0"/>
              <a:t>URLs</a:t>
            </a:r>
            <a:endParaRPr lang="en-US" altLang="zh-CN" kern="12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780" y="1787236"/>
            <a:ext cx="6078083" cy="4272684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8181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Since there’s </a:t>
            </a:r>
            <a:r>
              <a:rPr lang="en-US" altLang="zh-CN" kern="1200" dirty="0"/>
              <a:t>a lot of material in this </a:t>
            </a:r>
            <a:r>
              <a:rPr lang="en-US" altLang="zh-CN" kern="1200" dirty="0" smtClean="0"/>
              <a:t>course—&amp; you may not be familiar with all the prerequisites—I therefore encourage you to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Watch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videos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multiple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times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various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online resources at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provided URLs</a:t>
            </a:r>
          </a:p>
          <a:p>
            <a:pPr marL="4619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Read the books that</a:t>
            </a:r>
            <a:br>
              <a:rPr lang="en-US" altLang="zh-CN" kern="1200" dirty="0" smtClean="0"/>
            </a:br>
            <a:r>
              <a:rPr lang="en-US" altLang="zh-CN" kern="1200" dirty="0" smtClean="0"/>
              <a:t>are recommended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309" y="6362274"/>
            <a:ext cx="9144000" cy="55345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086907" y="2585356"/>
            <a:ext cx="1267931" cy="3512745"/>
            <a:chOff x="7086907" y="2585356"/>
            <a:chExt cx="1267931" cy="3512745"/>
          </a:xfrm>
        </p:grpSpPr>
        <p:pic>
          <p:nvPicPr>
            <p:cNvPr id="6" name="Picture 18"/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907" y="2585356"/>
              <a:ext cx="1267931" cy="155263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5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907" y="4574007"/>
              <a:ext cx="1267931" cy="15240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707531" y="2585356"/>
            <a:ext cx="1267932" cy="3519019"/>
            <a:chOff x="3707531" y="2585356"/>
            <a:chExt cx="1267932" cy="3519019"/>
          </a:xfrm>
        </p:grpSpPr>
        <p:pic>
          <p:nvPicPr>
            <p:cNvPr id="5" name="Picture 14" descr="POSA2_E"/>
            <p:cNvPicPr preferRelativeResize="0"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707532" y="2585356"/>
              <a:ext cx="1267931" cy="15334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schmidt"/>
            <p:cNvPicPr preferRelativeResize="0">
              <a:picLocks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707531" y="4574007"/>
              <a:ext cx="1267932" cy="15303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Group 1"/>
          <p:cNvGrpSpPr/>
          <p:nvPr/>
        </p:nvGrpSpPr>
        <p:grpSpPr>
          <a:xfrm>
            <a:off x="5380026" y="1672385"/>
            <a:ext cx="1302318" cy="5119725"/>
            <a:chOff x="5380026" y="1720510"/>
            <a:chExt cx="1302318" cy="5119725"/>
          </a:xfrm>
        </p:grpSpPr>
        <p:pic>
          <p:nvPicPr>
            <p:cNvPr id="7" name="Picture 17"/>
            <p:cNvPicPr preferRelativeResize="0">
              <a:picLocks noChangeArrowheads="1" noCrop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80026" y="1720510"/>
              <a:ext cx="1302318" cy="1655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2" descr="http://images.pearsoned-ema.com/jpeg/large/9780201633610.jpg"/>
            <p:cNvPicPr preferRelativeResize="0">
              <a:picLocks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80026" y="3588976"/>
              <a:ext cx="1302318" cy="15034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Picture 9" descr="Schmidt1"/>
            <p:cNvPicPr preferRelativeResize="0">
              <a:picLocks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380026" y="5314563"/>
              <a:ext cx="1302318" cy="15256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293687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Since there’s </a:t>
            </a:r>
            <a:r>
              <a:rPr lang="en-US" altLang="zh-CN" kern="1200" dirty="0"/>
              <a:t>a lot </a:t>
            </a:r>
            <a:r>
              <a:rPr lang="en-US" altLang="zh-CN" kern="1200" dirty="0" smtClean="0"/>
              <a:t>of </a:t>
            </a:r>
            <a:r>
              <a:rPr lang="en-US" altLang="zh-CN" kern="1200" dirty="0"/>
              <a:t>material in this </a:t>
            </a:r>
            <a:r>
              <a:rPr lang="en-US" altLang="zh-CN" kern="1200" dirty="0" smtClean="0"/>
              <a:t>course—&amp; you may not be familiar with all the prerequisites—I therefore encourage you to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Watch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videos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multiple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times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various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online resources at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provided URLs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books that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are recommended</a:t>
            </a:r>
          </a:p>
          <a:p>
            <a:pPr marL="4619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Join a “</a:t>
            </a:r>
            <a:r>
              <a:rPr lang="en-US" altLang="zh-CN" kern="1200" dirty="0" err="1" smtClean="0"/>
              <a:t>meetup</a:t>
            </a:r>
            <a:r>
              <a:rPr lang="en-US" altLang="zh-CN" kern="1200" dirty="0" smtClean="0"/>
              <a:t> </a:t>
            </a:r>
            <a:br>
              <a:rPr lang="en-US" altLang="zh-CN" kern="1200" dirty="0" smtClean="0"/>
            </a:br>
            <a:r>
              <a:rPr lang="en-US" altLang="zh-CN" kern="1200" dirty="0" smtClean="0"/>
              <a:t>group”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16" y="1933074"/>
            <a:ext cx="5494338" cy="2446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36162" y="4525147"/>
            <a:ext cx="3325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hlinkClick r:id="rId4"/>
              </a:rPr>
              <a:t>www.meetup.com/Coursera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2389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Since there’s </a:t>
            </a:r>
            <a:r>
              <a:rPr lang="en-US" altLang="zh-CN" kern="1200" dirty="0"/>
              <a:t>a lot of material in this </a:t>
            </a:r>
            <a:r>
              <a:rPr lang="en-US" altLang="zh-CN" kern="1200" dirty="0" smtClean="0"/>
              <a:t>course—&amp; you may not be familiar with all the prerequisites—I therefore encourage you to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Watch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videos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multiple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times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various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online resources at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provided URLs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books that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are recommended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Join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a “</a:t>
            </a:r>
            <a:r>
              <a:rPr lang="en-US" altLang="zh-CN" kern="1200" dirty="0" err="1" smtClean="0">
                <a:solidFill>
                  <a:schemeClr val="bg1">
                    <a:lumMod val="75000"/>
                  </a:schemeClr>
                </a:solidFill>
              </a:rPr>
              <a:t>meetup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group”</a:t>
            </a:r>
            <a:endParaRPr lang="en-US" altLang="zh-CN" kern="1200" dirty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Participate in the </a:t>
            </a:r>
            <a:br>
              <a:rPr lang="en-US" altLang="zh-CN" kern="1200" dirty="0" smtClean="0"/>
            </a:br>
            <a:r>
              <a:rPr lang="en-US" altLang="zh-CN" kern="1200" dirty="0" smtClean="0"/>
              <a:t>course online </a:t>
            </a:r>
            <a:br>
              <a:rPr lang="en-US" altLang="zh-CN" kern="1200" dirty="0" smtClean="0"/>
            </a:br>
            <a:r>
              <a:rPr lang="en-US" altLang="zh-CN" kern="1200" dirty="0" smtClean="0"/>
              <a:t>discussion forum</a:t>
            </a:r>
          </a:p>
        </p:txBody>
      </p:sp>
      <p:pic>
        <p:nvPicPr>
          <p:cNvPr id="2" name="Picture 2" descr="http://farm3.staticflickr.com/2715/4105827270_3b80a3526c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090574"/>
            <a:ext cx="5834742" cy="38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Callout 3"/>
          <p:cNvSpPr/>
          <p:nvPr/>
        </p:nvSpPr>
        <p:spPr bwMode="auto">
          <a:xfrm>
            <a:off x="7064828" y="2299932"/>
            <a:ext cx="674915" cy="519351"/>
          </a:xfrm>
          <a:prstGeom prst="wedgeEllipseCallout">
            <a:avLst>
              <a:gd name="adj1" fmla="val -31547"/>
              <a:gd name="adj2" fmla="val 77172"/>
            </a:avLst>
          </a:prstGeom>
          <a:solidFill>
            <a:srgbClr val="33CC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030560" y="2929680"/>
            <a:ext cx="800101" cy="408623"/>
          </a:xfrm>
          <a:prstGeom prst="wedgeRoundRectCallout">
            <a:avLst>
              <a:gd name="adj1" fmla="val -37500"/>
              <a:gd name="adj2" fmla="val 91804"/>
              <a:gd name="adj3" fmla="val 1666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1" name="Cloud Callout 10"/>
          <p:cNvSpPr>
            <a:spLocks noChangeAspect="1"/>
          </p:cNvSpPr>
          <p:nvPr/>
        </p:nvSpPr>
        <p:spPr bwMode="auto">
          <a:xfrm>
            <a:off x="3197242" y="2650007"/>
            <a:ext cx="569215" cy="466637"/>
          </a:xfrm>
          <a:prstGeom prst="cloudCallout">
            <a:avLst>
              <a:gd name="adj1" fmla="val -29166"/>
              <a:gd name="adj2" fmla="val 83799"/>
            </a:avLst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2" name="Cloud Callout 11"/>
          <p:cNvSpPr/>
          <p:nvPr/>
        </p:nvSpPr>
        <p:spPr bwMode="auto">
          <a:xfrm>
            <a:off x="3848537" y="2670004"/>
            <a:ext cx="794657" cy="562213"/>
          </a:xfrm>
          <a:prstGeom prst="cloudCallout">
            <a:avLst>
              <a:gd name="adj1" fmla="val -29166"/>
              <a:gd name="adj2" fmla="val 83799"/>
            </a:avLst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3" name="Cloud Callout 12"/>
          <p:cNvSpPr>
            <a:spLocks noChangeAspect="1"/>
          </p:cNvSpPr>
          <p:nvPr/>
        </p:nvSpPr>
        <p:spPr bwMode="auto">
          <a:xfrm>
            <a:off x="3124200" y="3408365"/>
            <a:ext cx="1121665" cy="629679"/>
          </a:xfrm>
          <a:prstGeom prst="cloudCallout">
            <a:avLst>
              <a:gd name="adj1" fmla="val -29166"/>
              <a:gd name="adj2" fmla="val 83799"/>
            </a:avLst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5917748" y="2738580"/>
            <a:ext cx="813707" cy="408623"/>
          </a:xfrm>
          <a:prstGeom prst="wedgeRoundRectCallout">
            <a:avLst>
              <a:gd name="adj1" fmla="val -37500"/>
              <a:gd name="adj2" fmla="val 91804"/>
              <a:gd name="adj3" fmla="val 1666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5" name="Rounded Rectangular Callout 14"/>
          <p:cNvSpPr/>
          <p:nvPr/>
        </p:nvSpPr>
        <p:spPr bwMode="auto">
          <a:xfrm>
            <a:off x="5305426" y="3408365"/>
            <a:ext cx="1137558" cy="408623"/>
          </a:xfrm>
          <a:prstGeom prst="wedgeRoundRectCallout">
            <a:avLst>
              <a:gd name="adj1" fmla="val -37500"/>
              <a:gd name="adj2" fmla="val 91804"/>
              <a:gd name="adj3" fmla="val 1666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6" name="Oval Callout 15"/>
          <p:cNvSpPr/>
          <p:nvPr/>
        </p:nvSpPr>
        <p:spPr bwMode="auto">
          <a:xfrm>
            <a:off x="7282543" y="2887528"/>
            <a:ext cx="914400" cy="519351"/>
          </a:xfrm>
          <a:prstGeom prst="wedgeEllipseCallout">
            <a:avLst>
              <a:gd name="adj1" fmla="val -31547"/>
              <a:gd name="adj2" fmla="val 77172"/>
            </a:avLst>
          </a:prstGeom>
          <a:solidFill>
            <a:srgbClr val="33CC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7739742" y="3386749"/>
            <a:ext cx="1034143" cy="519351"/>
          </a:xfrm>
          <a:prstGeom prst="wedgeEllipseCallout">
            <a:avLst>
              <a:gd name="adj1" fmla="val -31547"/>
              <a:gd name="adj2" fmla="val 77172"/>
            </a:avLst>
          </a:prstGeom>
          <a:solidFill>
            <a:srgbClr val="33CC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7739743" y="2410329"/>
            <a:ext cx="816428" cy="519351"/>
          </a:xfrm>
          <a:prstGeom prst="wedgeEllipseCallout">
            <a:avLst>
              <a:gd name="adj1" fmla="val -31547"/>
              <a:gd name="adj2" fmla="val 77172"/>
            </a:avLst>
          </a:prstGeom>
          <a:solidFill>
            <a:srgbClr val="33CC3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5305426" y="2398390"/>
            <a:ext cx="699407" cy="408623"/>
          </a:xfrm>
          <a:prstGeom prst="wedgeRoundRectCallout">
            <a:avLst>
              <a:gd name="adj1" fmla="val -37500"/>
              <a:gd name="adj2" fmla="val 91804"/>
              <a:gd name="adj3" fmla="val 16667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0019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293926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Leverage hardware/software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advances</a:t>
            </a:r>
          </a:p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Simplify program structure</a:t>
            </a:r>
          </a:p>
          <a:p>
            <a:pPr marL="2286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Increase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performance</a:t>
            </a:r>
          </a:p>
          <a:p>
            <a:pPr marL="457200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latin typeface="+mn-lt"/>
                <a:ea typeface="+mn-ea"/>
                <a:cs typeface="+mn-cs"/>
              </a:rPr>
              <a:t>Parallelize computations &amp; communications</a:t>
            </a:r>
            <a:endParaRPr lang="en-US" sz="2000" dirty="0">
              <a:latin typeface="+mn-lt"/>
              <a:ea typeface="+mn-ea"/>
              <a:cs typeface="+mn-cs"/>
            </a:endParaRP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Concurrent Software</a:t>
            </a:r>
          </a:p>
        </p:txBody>
      </p:sp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905" y="5205014"/>
            <a:ext cx="2478632" cy="10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0847" y="4861947"/>
            <a:ext cx="2061096" cy="1067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3646" flipH="1">
            <a:off x="491006" y="3370969"/>
            <a:ext cx="1987654" cy="1312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3990112" y="1017525"/>
            <a:ext cx="5137568" cy="3816546"/>
            <a:chOff x="4572236" y="1097972"/>
            <a:chExt cx="4405076" cy="3078154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679" y="1167606"/>
              <a:ext cx="4164633" cy="3008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Rectangle 42"/>
            <p:cNvSpPr/>
            <p:nvPr/>
          </p:nvSpPr>
          <p:spPr bwMode="auto">
            <a:xfrm>
              <a:off x="4581990" y="1320907"/>
              <a:ext cx="1673653" cy="9485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Isosceles Triangle 2"/>
            <p:cNvSpPr/>
            <p:nvPr/>
          </p:nvSpPr>
          <p:spPr bwMode="auto">
            <a:xfrm rot="1415629">
              <a:off x="5739125" y="1371724"/>
              <a:ext cx="628675" cy="219473"/>
            </a:xfrm>
            <a:custGeom>
              <a:avLst/>
              <a:gdLst>
                <a:gd name="connsiteX0" fmla="*/ 0 w 697701"/>
                <a:gd name="connsiteY0" fmla="*/ 248365 h 248365"/>
                <a:gd name="connsiteX1" fmla="*/ 697701 w 697701"/>
                <a:gd name="connsiteY1" fmla="*/ 0 h 248365"/>
                <a:gd name="connsiteX2" fmla="*/ 697701 w 697701"/>
                <a:gd name="connsiteY2" fmla="*/ 248365 h 248365"/>
                <a:gd name="connsiteX3" fmla="*/ 0 w 697701"/>
                <a:gd name="connsiteY3" fmla="*/ 248365 h 248365"/>
                <a:gd name="connsiteX0" fmla="*/ 0 w 697701"/>
                <a:gd name="connsiteY0" fmla="*/ 204442 h 204442"/>
                <a:gd name="connsiteX1" fmla="*/ 527906 w 697701"/>
                <a:gd name="connsiteY1" fmla="*/ 0 h 204442"/>
                <a:gd name="connsiteX2" fmla="*/ 697701 w 697701"/>
                <a:gd name="connsiteY2" fmla="*/ 204442 h 204442"/>
                <a:gd name="connsiteX3" fmla="*/ 0 w 697701"/>
                <a:gd name="connsiteY3" fmla="*/ 204442 h 204442"/>
                <a:gd name="connsiteX0" fmla="*/ 0 w 628675"/>
                <a:gd name="connsiteY0" fmla="*/ 204442 h 219473"/>
                <a:gd name="connsiteX1" fmla="*/ 527906 w 628675"/>
                <a:gd name="connsiteY1" fmla="*/ 0 h 219473"/>
                <a:gd name="connsiteX2" fmla="*/ 628675 w 628675"/>
                <a:gd name="connsiteY2" fmla="*/ 219473 h 219473"/>
                <a:gd name="connsiteX3" fmla="*/ 0 w 628675"/>
                <a:gd name="connsiteY3" fmla="*/ 204442 h 21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75" h="219473">
                  <a:moveTo>
                    <a:pt x="0" y="204442"/>
                  </a:moveTo>
                  <a:lnTo>
                    <a:pt x="527906" y="0"/>
                  </a:lnTo>
                  <a:lnTo>
                    <a:pt x="628675" y="219473"/>
                  </a:lnTo>
                  <a:lnTo>
                    <a:pt x="0" y="204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5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236" y="2269944"/>
              <a:ext cx="907097" cy="1050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90" y="3149708"/>
              <a:ext cx="1820538" cy="1006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7" name="Rectangle 46"/>
            <p:cNvSpPr/>
            <p:nvPr/>
          </p:nvSpPr>
          <p:spPr bwMode="auto">
            <a:xfrm>
              <a:off x="7973205" y="2425506"/>
              <a:ext cx="343479" cy="7184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 rot="5400000">
              <a:off x="6255162" y="3007030"/>
              <a:ext cx="455458" cy="11888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9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458">
              <a:off x="4860559" y="3222320"/>
              <a:ext cx="1284538" cy="88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0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89" y="3265931"/>
              <a:ext cx="34131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1" name="Rectangle 50"/>
            <p:cNvSpPr/>
            <p:nvPr/>
          </p:nvSpPr>
          <p:spPr>
            <a:xfrm>
              <a:off x="4949292" y="1097972"/>
              <a:ext cx="768159" cy="24468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latin typeface="Arial" pitchFamily="34" charset="0"/>
                  <a:cs typeface="Arial" pitchFamily="34" charset="0"/>
                </a:rPr>
                <a:t>SERVER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2" name="Picture 5" descr="http://farm5.staticflickr.com/4072/4297002549_c6f254874a_b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620" y="1296026"/>
              <a:ext cx="684059" cy="9239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4091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Since there’s </a:t>
            </a:r>
            <a:r>
              <a:rPr lang="en-US" altLang="zh-CN" kern="1200" dirty="0"/>
              <a:t>a lot of material in this </a:t>
            </a:r>
            <a:r>
              <a:rPr lang="en-US" altLang="zh-CN" kern="1200" dirty="0" smtClean="0"/>
              <a:t>course—&amp; you may not be familiar with all the prerequisites—I therefore encourage you to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Watch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videos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multiple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times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various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online resources at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provided URLs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books that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are recommended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Join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a “</a:t>
            </a:r>
            <a:r>
              <a:rPr lang="en-US" altLang="zh-CN" kern="1200" dirty="0" err="1" smtClean="0">
                <a:solidFill>
                  <a:schemeClr val="bg1">
                    <a:lumMod val="75000"/>
                  </a:schemeClr>
                </a:solidFill>
              </a:rPr>
              <a:t>meetup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group”</a:t>
            </a:r>
            <a:endParaRPr lang="en-US" altLang="zh-CN" kern="1200" dirty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Participate in the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course online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discussion forum</a:t>
            </a:r>
          </a:p>
          <a:p>
            <a:pPr marL="4619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Apply to Vanderbilt</a:t>
            </a:r>
            <a:br>
              <a:rPr lang="en-US" altLang="zh-CN" kern="1200" dirty="0" smtClean="0"/>
            </a:br>
            <a:r>
              <a:rPr lang="en-US" altLang="zh-CN" kern="1200" dirty="0" smtClean="0"/>
              <a:t>University!</a:t>
            </a:r>
          </a:p>
        </p:txBody>
      </p:sp>
      <p:pic>
        <p:nvPicPr>
          <p:cNvPr id="14338" name="Picture 2" descr="http://www.vanderbilt.edu/compliance/images/kirkla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463" y="1840202"/>
            <a:ext cx="6052043" cy="431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10495" y="6431459"/>
            <a:ext cx="7273636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www.vanderbilt.edu</a:t>
            </a:r>
            <a:r>
              <a:rPr lang="en-US" sz="2000" dirty="0" smtClean="0"/>
              <a:t> for more info on Vanderbilt University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1317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Since there’s </a:t>
            </a:r>
            <a:r>
              <a:rPr lang="en-US" altLang="zh-CN" kern="1200" dirty="0"/>
              <a:t>a lot of material in this </a:t>
            </a:r>
            <a:r>
              <a:rPr lang="en-US" altLang="zh-CN" kern="1200" dirty="0" smtClean="0"/>
              <a:t>course—&amp; you may not be familiar with all the prerequisites—I therefore encourage you to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Watch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videos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multiple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times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various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online resources at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provided URLs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books that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are recommended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Join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a “</a:t>
            </a:r>
            <a:r>
              <a:rPr lang="en-US" altLang="zh-CN" kern="1200" dirty="0" err="1" smtClean="0">
                <a:solidFill>
                  <a:schemeClr val="bg1">
                    <a:lumMod val="75000"/>
                  </a:schemeClr>
                </a:solidFill>
              </a:rPr>
              <a:t>meetup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group”</a:t>
            </a:r>
            <a:endParaRPr lang="en-US" altLang="zh-CN" kern="1200" dirty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Participate in the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course online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discussion forum</a:t>
            </a:r>
          </a:p>
          <a:p>
            <a:pPr marL="4619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Apply to Vanderbilt</a:t>
            </a:r>
            <a:br>
              <a:rPr lang="en-US" altLang="zh-CN" kern="1200" dirty="0" smtClean="0"/>
            </a:br>
            <a:r>
              <a:rPr lang="en-US" altLang="zh-CN" kern="1200" dirty="0" smtClean="0"/>
              <a:t>University!</a:t>
            </a:r>
          </a:p>
        </p:txBody>
      </p:sp>
      <p:pic>
        <p:nvPicPr>
          <p:cNvPr id="36868" name="Picture 4" descr="http://engineering.vanderbilt.edu/125/photos/26-FGH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637" y="1766455"/>
            <a:ext cx="5828543" cy="443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54630" y="6431459"/>
            <a:ext cx="7637317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engineering.vanderbilt.edu/</a:t>
            </a:r>
            <a:r>
              <a:rPr lang="en-US" sz="2000" dirty="0" err="1" smtClean="0">
                <a:hlinkClick r:id="rId4"/>
              </a:rPr>
              <a:t>eecs</a:t>
            </a:r>
            <a:r>
              <a:rPr lang="en-US" sz="2000" dirty="0" smtClean="0"/>
              <a:t> for more info on CS program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1327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idx="1"/>
          </p:nvPr>
        </p:nvSpPr>
        <p:spPr>
          <a:xfrm>
            <a:off x="0" y="916760"/>
            <a:ext cx="8646254" cy="5662450"/>
          </a:xfrm>
        </p:spPr>
        <p:txBody>
          <a:bodyPr/>
          <a:lstStyle/>
          <a:p>
            <a:pPr marL="2333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Since there’s </a:t>
            </a:r>
            <a:r>
              <a:rPr lang="en-US" altLang="zh-CN" kern="1200" dirty="0"/>
              <a:t>a lot of material in this </a:t>
            </a:r>
            <a:r>
              <a:rPr lang="en-US" altLang="zh-CN" kern="1200" dirty="0" smtClean="0"/>
              <a:t>course—&amp; you may not be familiar with all the prerequisites—I therefore encourage you to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Watch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videos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multiple </a:t>
            </a: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times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various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online resources at 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the provided URLs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Read the books that</a:t>
            </a:r>
            <a:b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are recommended</a:t>
            </a: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>
                <a:solidFill>
                  <a:schemeClr val="bg1">
                    <a:lumMod val="75000"/>
                  </a:schemeClr>
                </a:solidFill>
              </a:rPr>
              <a:t>Join 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a “</a:t>
            </a:r>
            <a:r>
              <a:rPr lang="en-US" altLang="zh-CN" kern="1200" dirty="0" err="1" smtClean="0">
                <a:solidFill>
                  <a:schemeClr val="bg1">
                    <a:lumMod val="75000"/>
                  </a:schemeClr>
                </a:solidFill>
              </a:rPr>
              <a:t>meetup</a:t>
            </a: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group”</a:t>
            </a:r>
            <a:endParaRPr lang="en-US" altLang="zh-CN" kern="1200" dirty="0">
              <a:solidFill>
                <a:schemeClr val="bg1">
                  <a:lumMod val="75000"/>
                </a:schemeClr>
              </a:solidFill>
            </a:endParaRPr>
          </a:p>
          <a:p>
            <a:pPr marL="461963" lvl="1" indent="-2333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110000"/>
              <a:defRPr/>
            </a:pP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Participate in the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course online </a:t>
            </a:r>
            <a:b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zh-CN" kern="1200" dirty="0" smtClean="0">
                <a:solidFill>
                  <a:schemeClr val="bg1">
                    <a:lumMod val="75000"/>
                  </a:schemeClr>
                </a:solidFill>
              </a:rPr>
              <a:t>discussion forum</a:t>
            </a:r>
          </a:p>
          <a:p>
            <a:pPr marL="461963" lvl="1" indent="-233363">
              <a:spcBef>
                <a:spcPts val="600"/>
              </a:spcBef>
              <a:buClr>
                <a:schemeClr val="tx1"/>
              </a:buClr>
              <a:buSzPct val="110000"/>
              <a:defRPr/>
            </a:pPr>
            <a:r>
              <a:rPr lang="en-US" altLang="zh-CN" kern="1200" dirty="0" smtClean="0"/>
              <a:t>Apply to Vanderbilt</a:t>
            </a:r>
            <a:br>
              <a:rPr lang="en-US" altLang="zh-CN" kern="1200" dirty="0" smtClean="0"/>
            </a:br>
            <a:r>
              <a:rPr lang="en-US" altLang="zh-CN" kern="1200" dirty="0" smtClean="0"/>
              <a:t>University!</a:t>
            </a:r>
          </a:p>
        </p:txBody>
      </p:sp>
      <p:pic>
        <p:nvPicPr>
          <p:cNvPr id="39944" name="Picture 8" descr="http://pics3.city-data.com/businesses/p/4/1/5/7/87741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65" y="1689243"/>
            <a:ext cx="3875808" cy="290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88135"/>
            <a:ext cx="8839200" cy="381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Summary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1610591" y="6441850"/>
            <a:ext cx="5860474" cy="369332"/>
          </a:xfrm>
          <a:prstGeom prst="rect">
            <a:avLst/>
          </a:prstGeom>
          <a:solidFill>
            <a:srgbClr val="FFFF99"/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See </a:t>
            </a:r>
            <a:r>
              <a:rPr lang="en-US" sz="2000" dirty="0" smtClean="0">
                <a:hlinkClick r:id="rId4"/>
              </a:rPr>
              <a:t>www.isis.vanderbilt.edu</a:t>
            </a:r>
            <a:r>
              <a:rPr lang="en-US" sz="2000" dirty="0" smtClean="0"/>
              <a:t> for more info on ISIS</a:t>
            </a:r>
            <a:endParaRPr lang="en-US" sz="2000" dirty="0"/>
          </a:p>
        </p:txBody>
      </p:sp>
      <p:pic>
        <p:nvPicPr>
          <p:cNvPr id="39940" name="Picture 4" descr="http://www.vanderbilt.edu/magazines/vanderbilt-engineering/wp-content/images/eng-musicrow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332" y="3940176"/>
            <a:ext cx="3602268" cy="237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2815936" y="1689243"/>
            <a:ext cx="477982" cy="3785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18117" y="1567005"/>
            <a:ext cx="477982" cy="3785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1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88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 Box 5"/>
          <p:cNvSpPr txBox="1">
            <a:spLocks noChangeArrowheads="1"/>
          </p:cNvSpPr>
          <p:nvPr/>
        </p:nvSpPr>
        <p:spPr bwMode="auto">
          <a:xfrm>
            <a:off x="0" y="965575"/>
            <a:ext cx="4141694" cy="3323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Leverage hardware/software 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advances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Simplify program structure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Increase performance</a:t>
            </a:r>
          </a:p>
          <a:p>
            <a:pPr marL="2286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Improve 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response-time</a:t>
            </a:r>
          </a:p>
          <a:p>
            <a:pPr marL="457200" indent="-228600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r>
              <a:rPr lang="en-US" sz="2000" dirty="0">
                <a:latin typeface="+mn-lt"/>
                <a:ea typeface="+mn-ea"/>
                <a:cs typeface="+mn-cs"/>
              </a:rPr>
              <a:t>e</a:t>
            </a:r>
            <a:r>
              <a:rPr lang="en-US" sz="2000" dirty="0" smtClean="0">
                <a:latin typeface="+mn-lt"/>
                <a:ea typeface="+mn-ea"/>
                <a:cs typeface="+mn-cs"/>
              </a:rPr>
              <a:t>.g., don’t starve the </a:t>
            </a:r>
            <a:br>
              <a:rPr lang="en-US" sz="2000" dirty="0" smtClean="0">
                <a:latin typeface="+mn-lt"/>
                <a:ea typeface="+mn-ea"/>
                <a:cs typeface="+mn-cs"/>
              </a:rPr>
            </a:br>
            <a:r>
              <a:rPr lang="en-US" sz="2000" dirty="0" smtClean="0">
                <a:latin typeface="+mn-lt"/>
                <a:ea typeface="+mn-ea"/>
                <a:cs typeface="+mn-cs"/>
              </a:rPr>
              <a:t>UI thread</a:t>
            </a:r>
          </a:p>
          <a:p>
            <a:pPr marL="223838" indent="-223838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 smtClean="0">
              <a:latin typeface="+mn-lt"/>
              <a:ea typeface="+mn-ea"/>
              <a:cs typeface="+mn-cs"/>
            </a:endParaRPr>
          </a:p>
          <a:p>
            <a:pPr marL="233363" indent="-233363" eaLnBrk="0" hangingPunc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itchFamily="34" charset="0"/>
              <a:buChar char="•"/>
              <a:defRPr/>
            </a:pPr>
            <a:endParaRPr lang="en-US" sz="2000" dirty="0">
              <a:latin typeface="+mn-lt"/>
              <a:ea typeface="+mn-ea"/>
              <a:cs typeface="+mn-cs"/>
            </a:endParaRPr>
          </a:p>
        </p:txBody>
      </p:sp>
      <p:sp>
        <p:nvSpPr>
          <p:cNvPr id="3072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457206"/>
            <a:ext cx="9144000" cy="61227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3200" dirty="0" smtClean="0"/>
              <a:t>Motivations for Concurrent Software</a:t>
            </a:r>
          </a:p>
        </p:txBody>
      </p:sp>
      <p:pic>
        <p:nvPicPr>
          <p:cNvPr id="17410" name="Picture 2" descr="File:Hourglass 2.sv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2" y="3780881"/>
            <a:ext cx="1502358" cy="227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/>
          <p:cNvGrpSpPr/>
          <p:nvPr/>
        </p:nvGrpSpPr>
        <p:grpSpPr>
          <a:xfrm>
            <a:off x="3990112" y="1017525"/>
            <a:ext cx="5137568" cy="3816546"/>
            <a:chOff x="4572236" y="1097972"/>
            <a:chExt cx="4405076" cy="3078154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679" y="1167606"/>
              <a:ext cx="4164633" cy="3008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Rectangle 52"/>
            <p:cNvSpPr/>
            <p:nvPr/>
          </p:nvSpPr>
          <p:spPr bwMode="auto">
            <a:xfrm>
              <a:off x="4581990" y="1320907"/>
              <a:ext cx="1673653" cy="948506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Isosceles Triangle 2"/>
            <p:cNvSpPr/>
            <p:nvPr/>
          </p:nvSpPr>
          <p:spPr bwMode="auto">
            <a:xfrm rot="1415629">
              <a:off x="5739125" y="1371724"/>
              <a:ext cx="628675" cy="219473"/>
            </a:xfrm>
            <a:custGeom>
              <a:avLst/>
              <a:gdLst>
                <a:gd name="connsiteX0" fmla="*/ 0 w 697701"/>
                <a:gd name="connsiteY0" fmla="*/ 248365 h 248365"/>
                <a:gd name="connsiteX1" fmla="*/ 697701 w 697701"/>
                <a:gd name="connsiteY1" fmla="*/ 0 h 248365"/>
                <a:gd name="connsiteX2" fmla="*/ 697701 w 697701"/>
                <a:gd name="connsiteY2" fmla="*/ 248365 h 248365"/>
                <a:gd name="connsiteX3" fmla="*/ 0 w 697701"/>
                <a:gd name="connsiteY3" fmla="*/ 248365 h 248365"/>
                <a:gd name="connsiteX0" fmla="*/ 0 w 697701"/>
                <a:gd name="connsiteY0" fmla="*/ 204442 h 204442"/>
                <a:gd name="connsiteX1" fmla="*/ 527906 w 697701"/>
                <a:gd name="connsiteY1" fmla="*/ 0 h 204442"/>
                <a:gd name="connsiteX2" fmla="*/ 697701 w 697701"/>
                <a:gd name="connsiteY2" fmla="*/ 204442 h 204442"/>
                <a:gd name="connsiteX3" fmla="*/ 0 w 697701"/>
                <a:gd name="connsiteY3" fmla="*/ 204442 h 204442"/>
                <a:gd name="connsiteX0" fmla="*/ 0 w 628675"/>
                <a:gd name="connsiteY0" fmla="*/ 204442 h 219473"/>
                <a:gd name="connsiteX1" fmla="*/ 527906 w 628675"/>
                <a:gd name="connsiteY1" fmla="*/ 0 h 219473"/>
                <a:gd name="connsiteX2" fmla="*/ 628675 w 628675"/>
                <a:gd name="connsiteY2" fmla="*/ 219473 h 219473"/>
                <a:gd name="connsiteX3" fmla="*/ 0 w 628675"/>
                <a:gd name="connsiteY3" fmla="*/ 204442 h 21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675" h="219473">
                  <a:moveTo>
                    <a:pt x="0" y="204442"/>
                  </a:moveTo>
                  <a:lnTo>
                    <a:pt x="527906" y="0"/>
                  </a:lnTo>
                  <a:lnTo>
                    <a:pt x="628675" y="219473"/>
                  </a:lnTo>
                  <a:lnTo>
                    <a:pt x="0" y="2044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5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572236" y="2269944"/>
              <a:ext cx="907097" cy="1050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6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8190" y="3149708"/>
              <a:ext cx="1820538" cy="10068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" name="Rectangle 56"/>
            <p:cNvSpPr/>
            <p:nvPr/>
          </p:nvSpPr>
          <p:spPr bwMode="auto">
            <a:xfrm>
              <a:off x="7973205" y="2425506"/>
              <a:ext cx="343479" cy="71841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8" name="Rectangle 57"/>
            <p:cNvSpPr/>
            <p:nvPr/>
          </p:nvSpPr>
          <p:spPr bwMode="auto">
            <a:xfrm rot="5400000">
              <a:off x="6255162" y="3007030"/>
              <a:ext cx="455458" cy="118882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1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59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5458">
              <a:off x="4860559" y="3222320"/>
              <a:ext cx="1284538" cy="880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0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4789" y="3265931"/>
              <a:ext cx="341313" cy="76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" name="Rectangle 60"/>
            <p:cNvSpPr/>
            <p:nvPr/>
          </p:nvSpPr>
          <p:spPr>
            <a:xfrm>
              <a:off x="4949292" y="1097972"/>
              <a:ext cx="768159" cy="24468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100" b="1" dirty="0" smtClean="0">
                  <a:latin typeface="Arial" pitchFamily="34" charset="0"/>
                  <a:cs typeface="Arial" pitchFamily="34" charset="0"/>
                </a:rPr>
                <a:t>SERVER</a:t>
              </a:r>
              <a:endParaRPr lang="en-US" sz="1400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2" name="Picture 5" descr="http://farm5.staticflickr.com/4072/4297002549_c6f254874a_b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620" y="1296026"/>
              <a:ext cx="684059" cy="92394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702371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OC-Traditional">
  <a:themeElements>
    <a:clrScheme name="DOC-Traditional 8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B2B2B2"/>
      </a:folHlink>
    </a:clrScheme>
    <a:fontScheme name="Tahoma">
      <a:majorFont>
        <a:latin typeface="Tahoma"/>
        <a:ea typeface="Arial Unicode MS"/>
        <a:cs typeface="Arial Unicode MS"/>
      </a:majorFont>
      <a:minorFont>
        <a:latin typeface="Tahoma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OC-Traditional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OC-Traditional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OC-Traditional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OMG-CCM-Tutorial</Template>
  <TotalTime>47695</TotalTime>
  <Words>2644</Words>
  <Application>Microsoft Office PowerPoint</Application>
  <PresentationFormat>On-screen Show (4:3)</PresentationFormat>
  <Paragraphs>891</Paragraphs>
  <Slides>82</Slides>
  <Notes>82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DOC-Traditional</vt:lpstr>
      <vt:lpstr>Capsules</vt:lpstr>
      <vt:lpstr>Visio</vt:lpstr>
      <vt:lpstr>PowerPoint Presentation</vt:lpstr>
      <vt:lpstr>Topics Covered in this Part of the Module</vt:lpstr>
      <vt:lpstr>Topics Covered in this Part of the Module</vt:lpstr>
      <vt:lpstr>Motivations for Concurrent Software</vt:lpstr>
      <vt:lpstr>Motivations for Concurrent Software</vt:lpstr>
      <vt:lpstr>Motivations for Concurrent Software</vt:lpstr>
      <vt:lpstr>Motivations for Concurrent Software</vt:lpstr>
      <vt:lpstr>Motivations for Concurrent Software</vt:lpstr>
      <vt:lpstr>Motivations for Concurrent Software</vt:lpstr>
      <vt:lpstr>Challenges for Concurrent Software</vt:lpstr>
      <vt:lpstr>Challenges for Concurrent Software</vt:lpstr>
      <vt:lpstr>Challenges for Concurrent Software</vt:lpstr>
      <vt:lpstr>Challenges for Concurrent Software</vt:lpstr>
      <vt:lpstr>Challenges for Concurrent Software</vt:lpstr>
      <vt:lpstr>Challenges for Concurrent Software</vt:lpstr>
      <vt:lpstr>Challenges for Concurrent Software</vt:lpstr>
      <vt:lpstr>Challenges for Concurrent Software</vt:lpstr>
      <vt:lpstr>Challenges for Concurrent Software</vt:lpstr>
      <vt:lpstr>Motivations for Networked Software</vt:lpstr>
      <vt:lpstr>Motivations for Networked Software</vt:lpstr>
      <vt:lpstr>Motivations for Networked Software</vt:lpstr>
      <vt:lpstr>Motivations for Networked Software</vt:lpstr>
      <vt:lpstr>Challenges for Networked Software</vt:lpstr>
      <vt:lpstr>Challenges for Networked Software</vt:lpstr>
      <vt:lpstr>Challenges for Networked Software</vt:lpstr>
      <vt:lpstr>Challenges for Networked Software</vt:lpstr>
      <vt:lpstr>Challenges for Networked Software</vt:lpstr>
      <vt:lpstr>Summary</vt:lpstr>
      <vt:lpstr>Summary</vt:lpstr>
      <vt:lpstr>Summary</vt:lpstr>
      <vt:lpstr>PowerPoint Presentation</vt:lpstr>
      <vt:lpstr>Topics Covered in this Part of the Module</vt:lpstr>
      <vt:lpstr>Motivation</vt:lpstr>
      <vt:lpstr>Part of the Solution: Patterns</vt:lpstr>
      <vt:lpstr>Part of the Solution: Patterns</vt:lpstr>
      <vt:lpstr>Part of the Solution: Patterns</vt:lpstr>
      <vt:lpstr>Part of the Solution: Patterns</vt:lpstr>
      <vt:lpstr>Part of the Solution: Patterns</vt:lpstr>
      <vt:lpstr>Another Part of the Solution: Frameworks</vt:lpstr>
      <vt:lpstr>Another Part of the Solution: Frameworks</vt:lpstr>
      <vt:lpstr>Another Part of the Solution: Frameworks</vt:lpstr>
      <vt:lpstr>Another Part of the Solution: Frameworks</vt:lpstr>
      <vt:lpstr>Key Benefit: Enable Systematic Software Reuse</vt:lpstr>
      <vt:lpstr>Key Benefit: Enable Systematic Software Reuse</vt:lpstr>
      <vt:lpstr>Examples of Systematic Software Reuse</vt:lpstr>
      <vt:lpstr>Examples of Systematic Software Reuse</vt:lpstr>
      <vt:lpstr>Examples of Systematic Software Reuse</vt:lpstr>
      <vt:lpstr>Examples of Systematic Software Reuse</vt:lpstr>
      <vt:lpstr>Examples of Systematic Software Reuse</vt:lpstr>
      <vt:lpstr>Summary</vt:lpstr>
      <vt:lpstr>Summary</vt:lpstr>
      <vt:lpstr>Summary</vt:lpstr>
      <vt:lpstr>Summary</vt:lpstr>
      <vt:lpstr>PowerPoint Presentation</vt:lpstr>
      <vt:lpstr>Topics Covered in this Part of the Module</vt:lpstr>
      <vt:lpstr>Topics Covered in this Part of the Module</vt:lpstr>
      <vt:lpstr>Course “Prerequisites”</vt:lpstr>
      <vt:lpstr>Course “Prerequisites”</vt:lpstr>
      <vt:lpstr>Course “Prerequisites”</vt:lpstr>
      <vt:lpstr>Course “Prerequisites”</vt:lpstr>
      <vt:lpstr>Course “Prerequisites”</vt:lpstr>
      <vt:lpstr>Course “Prerequisites”</vt:lpstr>
      <vt:lpstr>Course “Prerequisites”</vt:lpstr>
      <vt:lpstr>Course Syllabus</vt:lpstr>
      <vt:lpstr>Course Syllabus</vt:lpstr>
      <vt:lpstr>Course Syllabus</vt:lpstr>
      <vt:lpstr>Course Syllabus</vt:lpstr>
      <vt:lpstr>Course Syllabus</vt:lpstr>
      <vt:lpstr>Course Syllabus</vt:lpstr>
      <vt:lpstr>Course Syllabus</vt:lpstr>
      <vt:lpstr>Course Syllabus</vt:lpstr>
      <vt:lpstr>Course Syllabus</vt:lpstr>
      <vt:lpstr>Course Syllabus</vt:lpstr>
      <vt:lpstr>Course Syllabus</vt:lpstr>
      <vt:lpstr>Summary</vt:lpstr>
      <vt:lpstr>Summary</vt:lpstr>
      <vt:lpstr>Summary</vt:lpstr>
      <vt:lpstr>Summary</vt:lpstr>
      <vt:lpstr>Summary</vt:lpstr>
      <vt:lpstr>Summary</vt:lpstr>
      <vt:lpstr>Summary</vt:lpstr>
      <vt:lpstr>Summary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Design Patterns</dc:title>
  <dc:creator>Douglas C. Schmidt</dc:creator>
  <cp:lastModifiedBy>Douglas Schmidt</cp:lastModifiedBy>
  <cp:revision>1919</cp:revision>
  <cp:lastPrinted>2013-01-07T14:37:00Z</cp:lastPrinted>
  <dcterms:created xsi:type="dcterms:W3CDTF">2001-07-09T14:42:07Z</dcterms:created>
  <dcterms:modified xsi:type="dcterms:W3CDTF">2013-02-14T20:31:46Z</dcterms:modified>
</cp:coreProperties>
</file>